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3" r:id="rId6"/>
    <p:sldId id="264" r:id="rId7"/>
    <p:sldId id="260" r:id="rId8"/>
    <p:sldId id="265" r:id="rId9"/>
    <p:sldId id="269" r:id="rId10"/>
    <p:sldId id="267" r:id="rId11"/>
    <p:sldId id="268" r:id="rId12"/>
    <p:sldId id="270" r:id="rId13"/>
    <p:sldId id="271" r:id="rId14"/>
    <p:sldId id="261" r:id="rId15"/>
    <p:sldId id="262" r:id="rId16"/>
    <p:sldId id="272"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272"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76EA905-98BB-40C7-9623-1C605C2469FB}" type="doc">
      <dgm:prSet loTypeId="urn:microsoft.com/office/officeart/2005/8/layout/pyramid1" loCatId="pyramid" qsTypeId="urn:microsoft.com/office/officeart/2005/8/quickstyle/simple1" qsCatId="simple" csTypeId="urn:microsoft.com/office/officeart/2005/8/colors/accent1_2" csCatId="accent1" phldr="1"/>
      <dgm:spPr/>
    </dgm:pt>
    <dgm:pt modelId="{9399CDFC-1C56-4143-9235-1101A949F29F}">
      <dgm:prSet phldrT="[Text]"/>
      <dgm:spPr/>
      <dgm:t>
        <a:bodyPr/>
        <a:lstStyle/>
        <a:p>
          <a:r>
            <a:rPr lang="en-US" dirty="0" smtClean="0"/>
            <a:t>INSOLVENCY ADMINISTRATORS AND SECURED CREDITORS-FIRST MOVER ADVANTAGE  </a:t>
          </a:r>
          <a:endParaRPr lang="en-US" dirty="0"/>
        </a:p>
      </dgm:t>
    </dgm:pt>
    <dgm:pt modelId="{50DF07B5-DE0B-47E6-9D41-D5AFA243F82B}" type="parTrans" cxnId="{192DB144-4944-45C0-800C-BB5E7C3C665C}">
      <dgm:prSet/>
      <dgm:spPr/>
      <dgm:t>
        <a:bodyPr/>
        <a:lstStyle/>
        <a:p>
          <a:endParaRPr lang="en-US"/>
        </a:p>
      </dgm:t>
    </dgm:pt>
    <dgm:pt modelId="{1AB7D7AA-22B3-4008-B055-261E855AB455}" type="sibTrans" cxnId="{192DB144-4944-45C0-800C-BB5E7C3C665C}">
      <dgm:prSet/>
      <dgm:spPr/>
      <dgm:t>
        <a:bodyPr/>
        <a:lstStyle/>
        <a:p>
          <a:endParaRPr lang="en-US"/>
        </a:p>
      </dgm:t>
    </dgm:pt>
    <dgm:pt modelId="{D41F2CE5-FEB4-4437-8813-DE8C63173C37}">
      <dgm:prSet phldrT="[Text]"/>
      <dgm:spPr/>
      <dgm:t>
        <a:bodyPr/>
        <a:lstStyle/>
        <a:p>
          <a:r>
            <a:rPr lang="en-US" dirty="0" smtClean="0"/>
            <a:t>INSTITUTIONAL CREDITORS (PENCOM , FIRS, SIRS ETC), &amp; LABOUR CLAIMS</a:t>
          </a:r>
          <a:endParaRPr lang="en-US" dirty="0"/>
        </a:p>
      </dgm:t>
    </dgm:pt>
    <dgm:pt modelId="{48F28CD7-25E1-41D5-A53F-069F10527E73}" type="parTrans" cxnId="{972C9D02-7C8A-4D85-B95C-A1BF19CFB836}">
      <dgm:prSet/>
      <dgm:spPr/>
      <dgm:t>
        <a:bodyPr/>
        <a:lstStyle/>
        <a:p>
          <a:endParaRPr lang="en-US"/>
        </a:p>
      </dgm:t>
    </dgm:pt>
    <dgm:pt modelId="{2FBEA0BB-77C1-4224-B7CC-70F31D3EACC4}" type="sibTrans" cxnId="{972C9D02-7C8A-4D85-B95C-A1BF19CFB836}">
      <dgm:prSet/>
      <dgm:spPr/>
      <dgm:t>
        <a:bodyPr/>
        <a:lstStyle/>
        <a:p>
          <a:endParaRPr lang="en-US"/>
        </a:p>
      </dgm:t>
    </dgm:pt>
    <dgm:pt modelId="{4F937844-C905-43F3-A778-A896293AA771}">
      <dgm:prSet phldrT="[Text]"/>
      <dgm:spPr/>
      <dgm:t>
        <a:bodyPr/>
        <a:lstStyle/>
        <a:p>
          <a:r>
            <a:rPr lang="en-US" dirty="0" smtClean="0"/>
            <a:t>ORDINARY TRADE CREDITORS</a:t>
          </a:r>
          <a:endParaRPr lang="en-US" dirty="0"/>
        </a:p>
      </dgm:t>
    </dgm:pt>
    <dgm:pt modelId="{15818E88-2582-4822-8BE4-2DAE77D7D9A9}" type="parTrans" cxnId="{54D2069B-EBCE-470E-894B-C526DEB94D91}">
      <dgm:prSet/>
      <dgm:spPr/>
      <dgm:t>
        <a:bodyPr/>
        <a:lstStyle/>
        <a:p>
          <a:endParaRPr lang="en-US"/>
        </a:p>
      </dgm:t>
    </dgm:pt>
    <dgm:pt modelId="{2B9C6B15-37D4-497C-B7E4-EB1A0F413CE3}" type="sibTrans" cxnId="{54D2069B-EBCE-470E-894B-C526DEB94D91}">
      <dgm:prSet/>
      <dgm:spPr/>
      <dgm:t>
        <a:bodyPr/>
        <a:lstStyle/>
        <a:p>
          <a:endParaRPr lang="en-US"/>
        </a:p>
      </dgm:t>
    </dgm:pt>
    <dgm:pt modelId="{17FB3C61-C4BD-4F6D-BA92-2DD97460C1EE}">
      <dgm:prSet/>
      <dgm:spPr/>
      <dgm:t>
        <a:bodyPr/>
        <a:lstStyle/>
        <a:p>
          <a:r>
            <a:rPr lang="en-US" b="1" dirty="0" smtClean="0"/>
            <a:t>DIFFERENT CLASSES OF SHAREHOLDERS</a:t>
          </a:r>
          <a:endParaRPr lang="en-US" b="1" dirty="0"/>
        </a:p>
      </dgm:t>
    </dgm:pt>
    <dgm:pt modelId="{74132680-954C-48D6-A516-3AFA19828E30}" type="parTrans" cxnId="{A993C6BE-EFDE-4366-B917-0AA23DB55CCD}">
      <dgm:prSet/>
      <dgm:spPr/>
      <dgm:t>
        <a:bodyPr/>
        <a:lstStyle/>
        <a:p>
          <a:endParaRPr lang="en-US"/>
        </a:p>
      </dgm:t>
    </dgm:pt>
    <dgm:pt modelId="{3493C913-F8EB-4FC8-9FAB-8EF803E7D553}" type="sibTrans" cxnId="{A993C6BE-EFDE-4366-B917-0AA23DB55CCD}">
      <dgm:prSet/>
      <dgm:spPr/>
      <dgm:t>
        <a:bodyPr/>
        <a:lstStyle/>
        <a:p>
          <a:endParaRPr lang="en-US"/>
        </a:p>
      </dgm:t>
    </dgm:pt>
    <dgm:pt modelId="{38398BE8-AD16-4783-82FB-86BE8762FD2C}" type="pres">
      <dgm:prSet presAssocID="{576EA905-98BB-40C7-9623-1C605C2469FB}" presName="Name0" presStyleCnt="0">
        <dgm:presLayoutVars>
          <dgm:dir/>
          <dgm:animLvl val="lvl"/>
          <dgm:resizeHandles val="exact"/>
        </dgm:presLayoutVars>
      </dgm:prSet>
      <dgm:spPr/>
    </dgm:pt>
    <dgm:pt modelId="{A6F4F910-7BD7-44CE-8171-5D3028AD2439}" type="pres">
      <dgm:prSet presAssocID="{9399CDFC-1C56-4143-9235-1101A949F29F}" presName="Name8" presStyleCnt="0"/>
      <dgm:spPr/>
    </dgm:pt>
    <dgm:pt modelId="{450A2F65-2AEA-4120-A606-F6F19A710402}" type="pres">
      <dgm:prSet presAssocID="{9399CDFC-1C56-4143-9235-1101A949F29F}" presName="level" presStyleLbl="node1" presStyleIdx="0" presStyleCnt="4">
        <dgm:presLayoutVars>
          <dgm:chMax val="1"/>
          <dgm:bulletEnabled val="1"/>
        </dgm:presLayoutVars>
      </dgm:prSet>
      <dgm:spPr/>
      <dgm:t>
        <a:bodyPr/>
        <a:lstStyle/>
        <a:p>
          <a:endParaRPr lang="en-US"/>
        </a:p>
      </dgm:t>
    </dgm:pt>
    <dgm:pt modelId="{07A39DC8-A287-4BBE-8727-4324E99B597D}" type="pres">
      <dgm:prSet presAssocID="{9399CDFC-1C56-4143-9235-1101A949F29F}" presName="levelTx" presStyleLbl="revTx" presStyleIdx="0" presStyleCnt="0">
        <dgm:presLayoutVars>
          <dgm:chMax val="1"/>
          <dgm:bulletEnabled val="1"/>
        </dgm:presLayoutVars>
      </dgm:prSet>
      <dgm:spPr/>
      <dgm:t>
        <a:bodyPr/>
        <a:lstStyle/>
        <a:p>
          <a:endParaRPr lang="en-US"/>
        </a:p>
      </dgm:t>
    </dgm:pt>
    <dgm:pt modelId="{C2F8DE8B-3F98-40CA-9BCF-5287BDB2DA4B}" type="pres">
      <dgm:prSet presAssocID="{D41F2CE5-FEB4-4437-8813-DE8C63173C37}" presName="Name8" presStyleCnt="0"/>
      <dgm:spPr/>
    </dgm:pt>
    <dgm:pt modelId="{B2ECB978-6808-4949-8550-17C09FEA178F}" type="pres">
      <dgm:prSet presAssocID="{D41F2CE5-FEB4-4437-8813-DE8C63173C37}" presName="level" presStyleLbl="node1" presStyleIdx="1" presStyleCnt="4">
        <dgm:presLayoutVars>
          <dgm:chMax val="1"/>
          <dgm:bulletEnabled val="1"/>
        </dgm:presLayoutVars>
      </dgm:prSet>
      <dgm:spPr/>
      <dgm:t>
        <a:bodyPr/>
        <a:lstStyle/>
        <a:p>
          <a:endParaRPr lang="en-US"/>
        </a:p>
      </dgm:t>
    </dgm:pt>
    <dgm:pt modelId="{2A24A723-CBE0-4CFC-9F4E-C16A277EB4A5}" type="pres">
      <dgm:prSet presAssocID="{D41F2CE5-FEB4-4437-8813-DE8C63173C37}" presName="levelTx" presStyleLbl="revTx" presStyleIdx="0" presStyleCnt="0">
        <dgm:presLayoutVars>
          <dgm:chMax val="1"/>
          <dgm:bulletEnabled val="1"/>
        </dgm:presLayoutVars>
      </dgm:prSet>
      <dgm:spPr/>
      <dgm:t>
        <a:bodyPr/>
        <a:lstStyle/>
        <a:p>
          <a:endParaRPr lang="en-US"/>
        </a:p>
      </dgm:t>
    </dgm:pt>
    <dgm:pt modelId="{E1375A3F-A7B2-4DFF-BD07-3B8C04FC6ED6}" type="pres">
      <dgm:prSet presAssocID="{4F937844-C905-43F3-A778-A896293AA771}" presName="Name8" presStyleCnt="0"/>
      <dgm:spPr/>
    </dgm:pt>
    <dgm:pt modelId="{67D0BA6B-7A10-4AC0-9114-EBED13DD3527}" type="pres">
      <dgm:prSet presAssocID="{4F937844-C905-43F3-A778-A896293AA771}" presName="level" presStyleLbl="node1" presStyleIdx="2" presStyleCnt="4">
        <dgm:presLayoutVars>
          <dgm:chMax val="1"/>
          <dgm:bulletEnabled val="1"/>
        </dgm:presLayoutVars>
      </dgm:prSet>
      <dgm:spPr/>
      <dgm:t>
        <a:bodyPr/>
        <a:lstStyle/>
        <a:p>
          <a:endParaRPr lang="en-US"/>
        </a:p>
      </dgm:t>
    </dgm:pt>
    <dgm:pt modelId="{1CD44678-65D8-4081-88F4-3B0C336E4640}" type="pres">
      <dgm:prSet presAssocID="{4F937844-C905-43F3-A778-A896293AA771}" presName="levelTx" presStyleLbl="revTx" presStyleIdx="0" presStyleCnt="0">
        <dgm:presLayoutVars>
          <dgm:chMax val="1"/>
          <dgm:bulletEnabled val="1"/>
        </dgm:presLayoutVars>
      </dgm:prSet>
      <dgm:spPr/>
      <dgm:t>
        <a:bodyPr/>
        <a:lstStyle/>
        <a:p>
          <a:endParaRPr lang="en-US"/>
        </a:p>
      </dgm:t>
    </dgm:pt>
    <dgm:pt modelId="{187B3663-8951-4A41-84C6-DDE01B92CD21}" type="pres">
      <dgm:prSet presAssocID="{17FB3C61-C4BD-4F6D-BA92-2DD97460C1EE}" presName="Name8" presStyleCnt="0"/>
      <dgm:spPr/>
    </dgm:pt>
    <dgm:pt modelId="{2F931988-D920-46DD-84E3-7F00FBCBD72C}" type="pres">
      <dgm:prSet presAssocID="{17FB3C61-C4BD-4F6D-BA92-2DD97460C1EE}" presName="level" presStyleLbl="node1" presStyleIdx="3" presStyleCnt="4">
        <dgm:presLayoutVars>
          <dgm:chMax val="1"/>
          <dgm:bulletEnabled val="1"/>
        </dgm:presLayoutVars>
      </dgm:prSet>
      <dgm:spPr/>
    </dgm:pt>
    <dgm:pt modelId="{28E24E4A-5CB3-4F9D-BD64-AFD83F26D5D5}" type="pres">
      <dgm:prSet presAssocID="{17FB3C61-C4BD-4F6D-BA92-2DD97460C1EE}" presName="levelTx" presStyleLbl="revTx" presStyleIdx="0" presStyleCnt="0">
        <dgm:presLayoutVars>
          <dgm:chMax val="1"/>
          <dgm:bulletEnabled val="1"/>
        </dgm:presLayoutVars>
      </dgm:prSet>
      <dgm:spPr/>
    </dgm:pt>
  </dgm:ptLst>
  <dgm:cxnLst>
    <dgm:cxn modelId="{26A8D284-BE56-4BD4-915E-DFF031431E7C}" type="presOf" srcId="{4F937844-C905-43F3-A778-A896293AA771}" destId="{67D0BA6B-7A10-4AC0-9114-EBED13DD3527}" srcOrd="0" destOrd="0" presId="urn:microsoft.com/office/officeart/2005/8/layout/pyramid1"/>
    <dgm:cxn modelId="{FF6DECAA-16C6-49D3-B48B-0226C802BABC}" type="presOf" srcId="{9399CDFC-1C56-4143-9235-1101A949F29F}" destId="{450A2F65-2AEA-4120-A606-F6F19A710402}" srcOrd="0" destOrd="0" presId="urn:microsoft.com/office/officeart/2005/8/layout/pyramid1"/>
    <dgm:cxn modelId="{6F52B8CB-E060-4E49-B274-17234E00F847}" type="presOf" srcId="{9399CDFC-1C56-4143-9235-1101A949F29F}" destId="{07A39DC8-A287-4BBE-8727-4324E99B597D}" srcOrd="1" destOrd="0" presId="urn:microsoft.com/office/officeart/2005/8/layout/pyramid1"/>
    <dgm:cxn modelId="{54D2069B-EBCE-470E-894B-C526DEB94D91}" srcId="{576EA905-98BB-40C7-9623-1C605C2469FB}" destId="{4F937844-C905-43F3-A778-A896293AA771}" srcOrd="2" destOrd="0" parTransId="{15818E88-2582-4822-8BE4-2DAE77D7D9A9}" sibTransId="{2B9C6B15-37D4-497C-B7E4-EB1A0F413CE3}"/>
    <dgm:cxn modelId="{009A98E4-84B7-4060-941F-7F4BE1CB1CB1}" type="presOf" srcId="{4F937844-C905-43F3-A778-A896293AA771}" destId="{1CD44678-65D8-4081-88F4-3B0C336E4640}" srcOrd="1" destOrd="0" presId="urn:microsoft.com/office/officeart/2005/8/layout/pyramid1"/>
    <dgm:cxn modelId="{192DB144-4944-45C0-800C-BB5E7C3C665C}" srcId="{576EA905-98BB-40C7-9623-1C605C2469FB}" destId="{9399CDFC-1C56-4143-9235-1101A949F29F}" srcOrd="0" destOrd="0" parTransId="{50DF07B5-DE0B-47E6-9D41-D5AFA243F82B}" sibTransId="{1AB7D7AA-22B3-4008-B055-261E855AB455}"/>
    <dgm:cxn modelId="{B610BB1C-C387-4C5B-BF3F-3C39150D9DEB}" type="presOf" srcId="{D41F2CE5-FEB4-4437-8813-DE8C63173C37}" destId="{2A24A723-CBE0-4CFC-9F4E-C16A277EB4A5}" srcOrd="1" destOrd="0" presId="urn:microsoft.com/office/officeart/2005/8/layout/pyramid1"/>
    <dgm:cxn modelId="{A993C6BE-EFDE-4366-B917-0AA23DB55CCD}" srcId="{576EA905-98BB-40C7-9623-1C605C2469FB}" destId="{17FB3C61-C4BD-4F6D-BA92-2DD97460C1EE}" srcOrd="3" destOrd="0" parTransId="{74132680-954C-48D6-A516-3AFA19828E30}" sibTransId="{3493C913-F8EB-4FC8-9FAB-8EF803E7D553}"/>
    <dgm:cxn modelId="{B5FCA2EC-3C7E-44EF-9B49-88FFECFFDEFA}" type="presOf" srcId="{17FB3C61-C4BD-4F6D-BA92-2DD97460C1EE}" destId="{28E24E4A-5CB3-4F9D-BD64-AFD83F26D5D5}" srcOrd="1" destOrd="0" presId="urn:microsoft.com/office/officeart/2005/8/layout/pyramid1"/>
    <dgm:cxn modelId="{972C9D02-7C8A-4D85-B95C-A1BF19CFB836}" srcId="{576EA905-98BB-40C7-9623-1C605C2469FB}" destId="{D41F2CE5-FEB4-4437-8813-DE8C63173C37}" srcOrd="1" destOrd="0" parTransId="{48F28CD7-25E1-41D5-A53F-069F10527E73}" sibTransId="{2FBEA0BB-77C1-4224-B7CC-70F31D3EACC4}"/>
    <dgm:cxn modelId="{389554A1-5292-4B4C-AC96-656D337E27EC}" type="presOf" srcId="{576EA905-98BB-40C7-9623-1C605C2469FB}" destId="{38398BE8-AD16-4783-82FB-86BE8762FD2C}" srcOrd="0" destOrd="0" presId="urn:microsoft.com/office/officeart/2005/8/layout/pyramid1"/>
    <dgm:cxn modelId="{D81150E7-ED6A-42D8-B116-8837A6312DD2}" type="presOf" srcId="{D41F2CE5-FEB4-4437-8813-DE8C63173C37}" destId="{B2ECB978-6808-4949-8550-17C09FEA178F}" srcOrd="0" destOrd="0" presId="urn:microsoft.com/office/officeart/2005/8/layout/pyramid1"/>
    <dgm:cxn modelId="{52A305D5-AD4F-4D2C-857D-D38EC23DF16F}" type="presOf" srcId="{17FB3C61-C4BD-4F6D-BA92-2DD97460C1EE}" destId="{2F931988-D920-46DD-84E3-7F00FBCBD72C}" srcOrd="0" destOrd="0" presId="urn:microsoft.com/office/officeart/2005/8/layout/pyramid1"/>
    <dgm:cxn modelId="{3931B1D6-2A97-490A-BF1B-C184E0305707}" type="presParOf" srcId="{38398BE8-AD16-4783-82FB-86BE8762FD2C}" destId="{A6F4F910-7BD7-44CE-8171-5D3028AD2439}" srcOrd="0" destOrd="0" presId="urn:microsoft.com/office/officeart/2005/8/layout/pyramid1"/>
    <dgm:cxn modelId="{B1098059-22DC-40BA-B2AA-748475F68174}" type="presParOf" srcId="{A6F4F910-7BD7-44CE-8171-5D3028AD2439}" destId="{450A2F65-2AEA-4120-A606-F6F19A710402}" srcOrd="0" destOrd="0" presId="urn:microsoft.com/office/officeart/2005/8/layout/pyramid1"/>
    <dgm:cxn modelId="{A0F8D923-5439-4DD6-A048-EC4A68DBE0E4}" type="presParOf" srcId="{A6F4F910-7BD7-44CE-8171-5D3028AD2439}" destId="{07A39DC8-A287-4BBE-8727-4324E99B597D}" srcOrd="1" destOrd="0" presId="urn:microsoft.com/office/officeart/2005/8/layout/pyramid1"/>
    <dgm:cxn modelId="{AFFFC161-929F-47A7-8293-630AB25466E2}" type="presParOf" srcId="{38398BE8-AD16-4783-82FB-86BE8762FD2C}" destId="{C2F8DE8B-3F98-40CA-9BCF-5287BDB2DA4B}" srcOrd="1" destOrd="0" presId="urn:microsoft.com/office/officeart/2005/8/layout/pyramid1"/>
    <dgm:cxn modelId="{342C6C99-EC2C-4169-9D3A-653F9A4E45CC}" type="presParOf" srcId="{C2F8DE8B-3F98-40CA-9BCF-5287BDB2DA4B}" destId="{B2ECB978-6808-4949-8550-17C09FEA178F}" srcOrd="0" destOrd="0" presId="urn:microsoft.com/office/officeart/2005/8/layout/pyramid1"/>
    <dgm:cxn modelId="{C3DF0A0B-620F-405E-9BFD-11CCF757B496}" type="presParOf" srcId="{C2F8DE8B-3F98-40CA-9BCF-5287BDB2DA4B}" destId="{2A24A723-CBE0-4CFC-9F4E-C16A277EB4A5}" srcOrd="1" destOrd="0" presId="urn:microsoft.com/office/officeart/2005/8/layout/pyramid1"/>
    <dgm:cxn modelId="{2C13A6A9-3BFB-46CC-AE3C-0B0E288CF0E2}" type="presParOf" srcId="{38398BE8-AD16-4783-82FB-86BE8762FD2C}" destId="{E1375A3F-A7B2-4DFF-BD07-3B8C04FC6ED6}" srcOrd="2" destOrd="0" presId="urn:microsoft.com/office/officeart/2005/8/layout/pyramid1"/>
    <dgm:cxn modelId="{2CD32D88-6A92-4A34-9F7B-D5A04F801D68}" type="presParOf" srcId="{E1375A3F-A7B2-4DFF-BD07-3B8C04FC6ED6}" destId="{67D0BA6B-7A10-4AC0-9114-EBED13DD3527}" srcOrd="0" destOrd="0" presId="urn:microsoft.com/office/officeart/2005/8/layout/pyramid1"/>
    <dgm:cxn modelId="{B67543E7-B181-4C7D-9CFA-0C23F870C7F4}" type="presParOf" srcId="{E1375A3F-A7B2-4DFF-BD07-3B8C04FC6ED6}" destId="{1CD44678-65D8-4081-88F4-3B0C336E4640}" srcOrd="1" destOrd="0" presId="urn:microsoft.com/office/officeart/2005/8/layout/pyramid1"/>
    <dgm:cxn modelId="{A2EE7274-6D3A-4F62-8F5E-540B4D583BDF}" type="presParOf" srcId="{38398BE8-AD16-4783-82FB-86BE8762FD2C}" destId="{187B3663-8951-4A41-84C6-DDE01B92CD21}" srcOrd="3" destOrd="0" presId="urn:microsoft.com/office/officeart/2005/8/layout/pyramid1"/>
    <dgm:cxn modelId="{A67E39C7-4768-4E52-8327-9D3660B369A1}" type="presParOf" srcId="{187B3663-8951-4A41-84C6-DDE01B92CD21}" destId="{2F931988-D920-46DD-84E3-7F00FBCBD72C}" srcOrd="0" destOrd="0" presId="urn:microsoft.com/office/officeart/2005/8/layout/pyramid1"/>
    <dgm:cxn modelId="{15B2FC4C-93D3-4423-97CE-8BE6EB778CF2}" type="presParOf" srcId="{187B3663-8951-4A41-84C6-DDE01B92CD21}" destId="{28E24E4A-5CB3-4F9D-BD64-AFD83F26D5D5}" srcOrd="1" destOrd="0" presId="urn:microsoft.com/office/officeart/2005/8/layout/pyramid1"/>
  </dgm:cxnLst>
  <dgm:bg/>
  <dgm:whole/>
</dgm:dataModel>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2EAD29-9F93-4BD0-A8E9-1ED7B7ED0E5B}" type="datetimeFigureOut">
              <a:rPr lang="en-US" smtClean="0"/>
              <a:t>4/8/2009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34E9E5D-A638-4654-922B-4BEAF16BD262}" type="slidenum">
              <a:rPr lang="en-US" smtClean="0"/>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7A374E7B-158C-4C49-AF45-8C1CC9E1FAE8}" type="datetime1">
              <a:rPr lang="en-US" smtClean="0"/>
              <a:t>4/8/2009</a:t>
            </a:fld>
            <a:endParaRPr lang="en-US" dirty="0"/>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en-US" dirty="0" smtClean="0"/>
              <a:t>PUNUKA Attorneys &amp; Solicitors               </a:t>
            </a:r>
            <a:endParaRPr lang="en-US" dirty="0"/>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C4A3E50-C829-4AF7-B55E-CDA089586210}"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54034FD-DE42-4743-91B9-83C94F6E9E4C}" type="datetime1">
              <a:rPr lang="en-US" smtClean="0"/>
              <a:t>4/8/2009</a:t>
            </a:fld>
            <a:endParaRPr lang="en-US" dirty="0"/>
          </a:p>
        </p:txBody>
      </p:sp>
      <p:sp>
        <p:nvSpPr>
          <p:cNvPr id="5" name="Footer Placeholder 4"/>
          <p:cNvSpPr>
            <a:spLocks noGrp="1"/>
          </p:cNvSpPr>
          <p:nvPr>
            <p:ph type="ftr" sz="quarter" idx="11"/>
          </p:nvPr>
        </p:nvSpPr>
        <p:spPr/>
        <p:txBody>
          <a:bodyPr/>
          <a:lstStyle/>
          <a:p>
            <a:r>
              <a:rPr lang="en-US" dirty="0" smtClean="0"/>
              <a:t>PUNUKA Attorneys &amp; Solicitors               </a:t>
            </a:r>
            <a:endParaRPr lang="en-US" dirty="0"/>
          </a:p>
        </p:txBody>
      </p:sp>
      <p:sp>
        <p:nvSpPr>
          <p:cNvPr id="6" name="Slide Number Placeholder 5"/>
          <p:cNvSpPr>
            <a:spLocks noGrp="1"/>
          </p:cNvSpPr>
          <p:nvPr>
            <p:ph type="sldNum" sz="quarter" idx="12"/>
          </p:nvPr>
        </p:nvSpPr>
        <p:spPr/>
        <p:txBody>
          <a:bodyPr/>
          <a:lstStyle/>
          <a:p>
            <a:fld id="{BC4A3E50-C829-4AF7-B55E-CDA089586210}"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5C847CA-12EB-4973-B061-60F5822ACC38}" type="datetime1">
              <a:rPr lang="en-US" smtClean="0"/>
              <a:t>4/8/2009</a:t>
            </a:fld>
            <a:endParaRPr lang="en-US" dirty="0"/>
          </a:p>
        </p:txBody>
      </p:sp>
      <p:sp>
        <p:nvSpPr>
          <p:cNvPr id="5" name="Footer Placeholder 4"/>
          <p:cNvSpPr>
            <a:spLocks noGrp="1"/>
          </p:cNvSpPr>
          <p:nvPr>
            <p:ph type="ftr" sz="quarter" idx="11"/>
          </p:nvPr>
        </p:nvSpPr>
        <p:spPr/>
        <p:txBody>
          <a:bodyPr/>
          <a:lstStyle/>
          <a:p>
            <a:r>
              <a:rPr lang="en-US" dirty="0" smtClean="0"/>
              <a:t>PUNUKA Attorneys &amp; Solicitors               </a:t>
            </a:r>
            <a:endParaRPr lang="en-US" dirty="0"/>
          </a:p>
        </p:txBody>
      </p:sp>
      <p:sp>
        <p:nvSpPr>
          <p:cNvPr id="6" name="Slide Number Placeholder 5"/>
          <p:cNvSpPr>
            <a:spLocks noGrp="1"/>
          </p:cNvSpPr>
          <p:nvPr>
            <p:ph type="sldNum" sz="quarter" idx="12"/>
          </p:nvPr>
        </p:nvSpPr>
        <p:spPr/>
        <p:txBody>
          <a:bodyPr/>
          <a:lstStyle/>
          <a:p>
            <a:fld id="{BC4A3E50-C829-4AF7-B55E-CDA089586210}"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F132DC2E-F2E7-45B7-BFD6-9805DA29A060}" type="datetime1">
              <a:rPr lang="en-US" smtClean="0"/>
              <a:t>4/8/2009</a:t>
            </a:fld>
            <a:endParaRPr lang="en-US" dirty="0"/>
          </a:p>
        </p:txBody>
      </p:sp>
      <p:sp>
        <p:nvSpPr>
          <p:cNvPr id="9" name="Slide Number Placeholder 8"/>
          <p:cNvSpPr>
            <a:spLocks noGrp="1"/>
          </p:cNvSpPr>
          <p:nvPr>
            <p:ph type="sldNum" sz="quarter" idx="15"/>
          </p:nvPr>
        </p:nvSpPr>
        <p:spPr/>
        <p:txBody>
          <a:bodyPr rtlCol="0"/>
          <a:lstStyle/>
          <a:p>
            <a:fld id="{BC4A3E50-C829-4AF7-B55E-CDA089586210}" type="slidenum">
              <a:rPr lang="en-US" smtClean="0"/>
              <a:t>‹#›</a:t>
            </a:fld>
            <a:endParaRPr lang="en-US" dirty="0"/>
          </a:p>
        </p:txBody>
      </p:sp>
      <p:sp>
        <p:nvSpPr>
          <p:cNvPr id="10" name="Footer Placeholder 9"/>
          <p:cNvSpPr>
            <a:spLocks noGrp="1"/>
          </p:cNvSpPr>
          <p:nvPr>
            <p:ph type="ftr" sz="quarter" idx="16"/>
          </p:nvPr>
        </p:nvSpPr>
        <p:spPr/>
        <p:txBody>
          <a:bodyPr rtlCol="0"/>
          <a:lstStyle/>
          <a:p>
            <a:r>
              <a:rPr lang="en-US" dirty="0" smtClean="0"/>
              <a:t>PUNUKA Attorneys &amp; Solicitors               </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11474A4-9707-404D-85D8-DB234700F9AB}" type="datetime1">
              <a:rPr lang="en-US" smtClean="0"/>
              <a:t>4/8/2009</a:t>
            </a:fld>
            <a:endParaRPr lang="en-US" dirty="0"/>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en-US" dirty="0" smtClean="0"/>
              <a:t>PUNUKA Attorneys &amp; Solicitors               </a:t>
            </a:r>
            <a:endParaRPr lang="en-US" dirty="0"/>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6" name="Slide Number Placeholder 5"/>
          <p:cNvSpPr>
            <a:spLocks noGrp="1"/>
          </p:cNvSpPr>
          <p:nvPr>
            <p:ph type="sldNum" sz="quarter" idx="12"/>
          </p:nvPr>
        </p:nvSpPr>
        <p:spPr bwMode="auto">
          <a:xfrm>
            <a:off x="1340616" y="4928702"/>
            <a:ext cx="609600" cy="517524"/>
          </a:xfrm>
        </p:spPr>
        <p:txBody>
          <a:bodyPr/>
          <a:lstStyle/>
          <a:p>
            <a:fld id="{BC4A3E50-C829-4AF7-B55E-CDA089586210}"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F2AFD8FC-0A79-4E9D-9272-93F5F8276643}" type="datetime1">
              <a:rPr lang="en-US" smtClean="0"/>
              <a:t>4/8/2009</a:t>
            </a:fld>
            <a:endParaRPr lang="en-US" dirty="0"/>
          </a:p>
        </p:txBody>
      </p:sp>
      <p:sp>
        <p:nvSpPr>
          <p:cNvPr id="6" name="Footer Placeholder 5"/>
          <p:cNvSpPr>
            <a:spLocks noGrp="1"/>
          </p:cNvSpPr>
          <p:nvPr>
            <p:ph type="ftr" sz="quarter" idx="11"/>
          </p:nvPr>
        </p:nvSpPr>
        <p:spPr/>
        <p:txBody>
          <a:bodyPr/>
          <a:lstStyle/>
          <a:p>
            <a:r>
              <a:rPr lang="en-US" dirty="0" smtClean="0"/>
              <a:t>PUNUKA Attorneys &amp; Solicitors               </a:t>
            </a:r>
            <a:endParaRPr lang="en-US" dirty="0"/>
          </a:p>
        </p:txBody>
      </p:sp>
      <p:sp>
        <p:nvSpPr>
          <p:cNvPr id="7" name="Slide Number Placeholder 6"/>
          <p:cNvSpPr>
            <a:spLocks noGrp="1"/>
          </p:cNvSpPr>
          <p:nvPr>
            <p:ph type="sldNum" sz="quarter" idx="12"/>
          </p:nvPr>
        </p:nvSpPr>
        <p:spPr/>
        <p:txBody>
          <a:bodyPr/>
          <a:lstStyle/>
          <a:p>
            <a:fld id="{BC4A3E50-C829-4AF7-B55E-CDA089586210}" type="slidenum">
              <a:rPr lang="en-US" smtClean="0"/>
              <a:t>‹#›</a:t>
            </a:fld>
            <a:endParaRPr lang="en-US" dirty="0"/>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6570849-9C09-4491-B8C0-F4FCB7BE2BE5}" type="datetime1">
              <a:rPr lang="en-US" smtClean="0"/>
              <a:t>4/8/2009</a:t>
            </a:fld>
            <a:endParaRPr lang="en-US" dirty="0"/>
          </a:p>
        </p:txBody>
      </p:sp>
      <p:sp>
        <p:nvSpPr>
          <p:cNvPr id="8" name="Footer Placeholder 7"/>
          <p:cNvSpPr>
            <a:spLocks noGrp="1"/>
          </p:cNvSpPr>
          <p:nvPr>
            <p:ph type="ftr" sz="quarter" idx="11"/>
          </p:nvPr>
        </p:nvSpPr>
        <p:spPr/>
        <p:txBody>
          <a:bodyPr/>
          <a:lstStyle/>
          <a:p>
            <a:r>
              <a:rPr lang="en-US" dirty="0" smtClean="0"/>
              <a:t>PUNUKA Attorneys &amp; Solicitors               </a:t>
            </a:r>
            <a:endParaRPr lang="en-US" dirty="0"/>
          </a:p>
        </p:txBody>
      </p:sp>
      <p:sp>
        <p:nvSpPr>
          <p:cNvPr id="9" name="Slide Number Placeholder 8"/>
          <p:cNvSpPr>
            <a:spLocks noGrp="1"/>
          </p:cNvSpPr>
          <p:nvPr>
            <p:ph type="sldNum" sz="quarter" idx="12"/>
          </p:nvPr>
        </p:nvSpPr>
        <p:spPr/>
        <p:txBody>
          <a:bodyPr/>
          <a:lstStyle/>
          <a:p>
            <a:fld id="{BC4A3E50-C829-4AF7-B55E-CDA089586210}" type="slidenum">
              <a:rPr lang="en-US" smtClean="0"/>
              <a:t>‹#›</a:t>
            </a:fld>
            <a:endParaRPr lang="en-US" dirty="0"/>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E405A7C-F248-44E4-B2AE-7764804D482B}" type="datetime1">
              <a:rPr lang="en-US" smtClean="0"/>
              <a:t>4/8/2009</a:t>
            </a:fld>
            <a:endParaRPr lang="en-US" dirty="0"/>
          </a:p>
        </p:txBody>
      </p:sp>
      <p:sp>
        <p:nvSpPr>
          <p:cNvPr id="7" name="Slide Number Placeholder 6"/>
          <p:cNvSpPr>
            <a:spLocks noGrp="1"/>
          </p:cNvSpPr>
          <p:nvPr>
            <p:ph type="sldNum" sz="quarter" idx="11"/>
          </p:nvPr>
        </p:nvSpPr>
        <p:spPr/>
        <p:txBody>
          <a:bodyPr rtlCol="0"/>
          <a:lstStyle/>
          <a:p>
            <a:fld id="{BC4A3E50-C829-4AF7-B55E-CDA089586210}" type="slidenum">
              <a:rPr lang="en-US" smtClean="0"/>
              <a:t>‹#›</a:t>
            </a:fld>
            <a:endParaRPr lang="en-US" dirty="0"/>
          </a:p>
        </p:txBody>
      </p:sp>
      <p:sp>
        <p:nvSpPr>
          <p:cNvPr id="8" name="Footer Placeholder 7"/>
          <p:cNvSpPr>
            <a:spLocks noGrp="1"/>
          </p:cNvSpPr>
          <p:nvPr>
            <p:ph type="ftr" sz="quarter" idx="12"/>
          </p:nvPr>
        </p:nvSpPr>
        <p:spPr/>
        <p:txBody>
          <a:bodyPr rtlCol="0"/>
          <a:lstStyle/>
          <a:p>
            <a:r>
              <a:rPr lang="en-US" dirty="0" smtClean="0"/>
              <a:t>PUNUKA Attorneys &amp; Solicitors               </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1F6A5DD-395E-400C-AFE2-ADBECA0C1BC6}" type="datetime1">
              <a:rPr lang="en-US" smtClean="0"/>
              <a:t>4/8/2009</a:t>
            </a:fld>
            <a:endParaRPr lang="en-US" dirty="0"/>
          </a:p>
        </p:txBody>
      </p:sp>
      <p:sp>
        <p:nvSpPr>
          <p:cNvPr id="3" name="Footer Placeholder 2"/>
          <p:cNvSpPr>
            <a:spLocks noGrp="1"/>
          </p:cNvSpPr>
          <p:nvPr>
            <p:ph type="ftr" sz="quarter" idx="11"/>
          </p:nvPr>
        </p:nvSpPr>
        <p:spPr/>
        <p:txBody>
          <a:bodyPr/>
          <a:lstStyle/>
          <a:p>
            <a:r>
              <a:rPr lang="en-US" dirty="0" smtClean="0"/>
              <a:t>PUNUKA Attorneys &amp; Solicitors               </a:t>
            </a:r>
            <a:endParaRPr lang="en-US" dirty="0"/>
          </a:p>
        </p:txBody>
      </p:sp>
      <p:sp>
        <p:nvSpPr>
          <p:cNvPr id="4" name="Slide Number Placeholder 3"/>
          <p:cNvSpPr>
            <a:spLocks noGrp="1"/>
          </p:cNvSpPr>
          <p:nvPr>
            <p:ph type="sldNum" sz="quarter" idx="12"/>
          </p:nvPr>
        </p:nvSpPr>
        <p:spPr/>
        <p:txBody>
          <a:bodyPr/>
          <a:lstStyle/>
          <a:p>
            <a:fld id="{BC4A3E50-C829-4AF7-B55E-CDA089586210}"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B3F93905-EF49-4B9F-9141-84DEA3B9F052}" type="datetime1">
              <a:rPr lang="en-US" smtClean="0"/>
              <a:t>4/8/2009</a:t>
            </a:fld>
            <a:endParaRPr lang="en-US" dirty="0"/>
          </a:p>
        </p:txBody>
      </p:sp>
      <p:sp>
        <p:nvSpPr>
          <p:cNvPr id="22" name="Slide Number Placeholder 21"/>
          <p:cNvSpPr>
            <a:spLocks noGrp="1"/>
          </p:cNvSpPr>
          <p:nvPr>
            <p:ph type="sldNum" sz="quarter" idx="15"/>
          </p:nvPr>
        </p:nvSpPr>
        <p:spPr/>
        <p:txBody>
          <a:bodyPr rtlCol="0"/>
          <a:lstStyle/>
          <a:p>
            <a:fld id="{BC4A3E50-C829-4AF7-B55E-CDA089586210}" type="slidenum">
              <a:rPr lang="en-US" smtClean="0"/>
              <a:t>‹#›</a:t>
            </a:fld>
            <a:endParaRPr lang="en-US" dirty="0"/>
          </a:p>
        </p:txBody>
      </p:sp>
      <p:sp>
        <p:nvSpPr>
          <p:cNvPr id="23" name="Footer Placeholder 22"/>
          <p:cNvSpPr>
            <a:spLocks noGrp="1"/>
          </p:cNvSpPr>
          <p:nvPr>
            <p:ph type="ftr" sz="quarter" idx="16"/>
          </p:nvPr>
        </p:nvSpPr>
        <p:spPr/>
        <p:txBody>
          <a:bodyPr rtlCol="0"/>
          <a:lstStyle/>
          <a:p>
            <a:r>
              <a:rPr lang="en-US" dirty="0" smtClean="0"/>
              <a:t>PUNUKA Attorneys &amp; Solicitors               </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dirty="0"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9B073C49-EA78-4A12-901E-DFE92F0B61F6}" type="datetime1">
              <a:rPr lang="en-US" smtClean="0"/>
              <a:t>4/8/2009</a:t>
            </a:fld>
            <a:endParaRPr lang="en-US" dirty="0"/>
          </a:p>
        </p:txBody>
      </p:sp>
      <p:sp>
        <p:nvSpPr>
          <p:cNvPr id="18" name="Slide Number Placeholder 17"/>
          <p:cNvSpPr>
            <a:spLocks noGrp="1"/>
          </p:cNvSpPr>
          <p:nvPr>
            <p:ph type="sldNum" sz="quarter" idx="11"/>
          </p:nvPr>
        </p:nvSpPr>
        <p:spPr/>
        <p:txBody>
          <a:bodyPr rtlCol="0"/>
          <a:lstStyle/>
          <a:p>
            <a:fld id="{BC4A3E50-C829-4AF7-B55E-CDA089586210}" type="slidenum">
              <a:rPr lang="en-US" smtClean="0"/>
              <a:t>‹#›</a:t>
            </a:fld>
            <a:endParaRPr lang="en-US" dirty="0"/>
          </a:p>
        </p:txBody>
      </p:sp>
      <p:sp>
        <p:nvSpPr>
          <p:cNvPr id="21" name="Footer Placeholder 20"/>
          <p:cNvSpPr>
            <a:spLocks noGrp="1"/>
          </p:cNvSpPr>
          <p:nvPr>
            <p:ph type="ftr" sz="quarter" idx="12"/>
          </p:nvPr>
        </p:nvSpPr>
        <p:spPr/>
        <p:txBody>
          <a:bodyPr rtlCol="0"/>
          <a:lstStyle/>
          <a:p>
            <a:r>
              <a:rPr lang="en-US" dirty="0" smtClean="0"/>
              <a:t>PUNUKA Attorneys &amp; Solicitors               </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3A78ED6-FD81-47CF-98F2-01488B69E6CE}" type="datetime1">
              <a:rPr lang="en-US" smtClean="0"/>
              <a:t>4/8/2009</a:t>
            </a:fld>
            <a:endParaRPr lang="en-US" dirty="0"/>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en-US" dirty="0" smtClean="0"/>
              <a:t>PUNUKA Attorneys &amp; Solicitors               </a:t>
            </a:r>
            <a:endParaRPr lang="en-US" dirty="0"/>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C4A3E50-C829-4AF7-B55E-CDA08958621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1066800"/>
            <a:ext cx="6172200" cy="3951762"/>
          </a:xfrm>
        </p:spPr>
        <p:txBody>
          <a:bodyPr/>
          <a:lstStyle/>
          <a:p>
            <a:r>
              <a:rPr lang="en-US" dirty="0" smtClean="0"/>
              <a:t>GLOBAL ECONOMIC MELTDOWN AND THE JUDICIARY</a:t>
            </a:r>
            <a:endParaRPr lang="en-US" dirty="0"/>
          </a:p>
        </p:txBody>
      </p:sp>
      <p:sp>
        <p:nvSpPr>
          <p:cNvPr id="3" name="Subtitle 2"/>
          <p:cNvSpPr>
            <a:spLocks noGrp="1"/>
          </p:cNvSpPr>
          <p:nvPr>
            <p:ph type="subTitle" idx="1"/>
          </p:nvPr>
        </p:nvSpPr>
        <p:spPr/>
        <p:txBody>
          <a:bodyPr/>
          <a:lstStyle/>
          <a:p>
            <a:endParaRPr lang="en-US" dirty="0" smtClean="0"/>
          </a:p>
          <a:p>
            <a:r>
              <a:rPr lang="en-US" dirty="0" smtClean="0"/>
              <a:t>Being a paper presented by Chief Idigbe SAN at </a:t>
            </a:r>
            <a:endParaRPr lang="en-US" dirty="0"/>
          </a:p>
        </p:txBody>
      </p:sp>
      <p:sp>
        <p:nvSpPr>
          <p:cNvPr id="4" name="Date Placeholder 3"/>
          <p:cNvSpPr>
            <a:spLocks noGrp="1"/>
          </p:cNvSpPr>
          <p:nvPr>
            <p:ph type="dt" sz="half" idx="10"/>
          </p:nvPr>
        </p:nvSpPr>
        <p:spPr/>
        <p:txBody>
          <a:bodyPr/>
          <a:lstStyle/>
          <a:p>
            <a:fld id="{7EC6A8CE-BC88-4B95-9C49-0453BEC72648}" type="datetime1">
              <a:rPr lang="en-US" smtClean="0"/>
              <a:t>4/8/2009</a:t>
            </a:fld>
            <a:endParaRPr lang="en-US" dirty="0"/>
          </a:p>
        </p:txBody>
      </p:sp>
      <p:sp>
        <p:nvSpPr>
          <p:cNvPr id="5" name="Slide Number Placeholder 4"/>
          <p:cNvSpPr>
            <a:spLocks noGrp="1"/>
          </p:cNvSpPr>
          <p:nvPr>
            <p:ph type="sldNum" sz="quarter" idx="12"/>
          </p:nvPr>
        </p:nvSpPr>
        <p:spPr/>
        <p:txBody>
          <a:bodyPr/>
          <a:lstStyle/>
          <a:p>
            <a:fld id="{BC4A3E50-C829-4AF7-B55E-CDA089586210}" type="slidenum">
              <a:rPr lang="en-US" smtClean="0"/>
              <a:t>1</a:t>
            </a:fld>
            <a:endParaRPr lang="en-US" dirty="0"/>
          </a:p>
        </p:txBody>
      </p:sp>
      <p:sp>
        <p:nvSpPr>
          <p:cNvPr id="6" name="Footer Placeholder 5"/>
          <p:cNvSpPr>
            <a:spLocks noGrp="1"/>
          </p:cNvSpPr>
          <p:nvPr>
            <p:ph type="ftr" sz="quarter" idx="11"/>
          </p:nvPr>
        </p:nvSpPr>
        <p:spPr/>
        <p:txBody>
          <a:bodyPr/>
          <a:lstStyle/>
          <a:p>
            <a:r>
              <a:rPr lang="en-US" dirty="0" smtClean="0"/>
              <a:t>PUNUKA Attorneys &amp; Solicitors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PART II CONTD- </a:t>
            </a:r>
            <a:r>
              <a:rPr lang="en-US" sz="2400" dirty="0" smtClean="0"/>
              <a:t>THE COMPETING INTERESTS OF VARIOUS STAKEHOLDERS: THE PRIORITY RANKING RULE </a:t>
            </a:r>
            <a:endParaRPr lang="en-US" sz="2400" dirty="0"/>
          </a:p>
        </p:txBody>
      </p:sp>
      <p:graphicFrame>
        <p:nvGraphicFramePr>
          <p:cNvPr id="4" name="Content Placeholder 3"/>
          <p:cNvGraphicFramePr>
            <a:graphicFrameLocks noGrp="1"/>
          </p:cNvGraphicFramePr>
          <p:nvPr>
            <p:ph sz="quarter" idx="1"/>
          </p:nvPr>
        </p:nvGraphicFramePr>
        <p:xfrm>
          <a:off x="457200" y="1600200"/>
          <a:ext cx="7467600"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Date Placeholder 4"/>
          <p:cNvSpPr>
            <a:spLocks noGrp="1"/>
          </p:cNvSpPr>
          <p:nvPr>
            <p:ph type="dt" sz="half" idx="14"/>
          </p:nvPr>
        </p:nvSpPr>
        <p:spPr/>
        <p:txBody>
          <a:bodyPr/>
          <a:lstStyle/>
          <a:p>
            <a:fld id="{D95B0EE5-6B9C-468B-805C-8A234CE2DDB3}" type="datetime1">
              <a:rPr lang="en-US" smtClean="0"/>
              <a:t>4/8/2009</a:t>
            </a:fld>
            <a:endParaRPr lang="en-US" dirty="0"/>
          </a:p>
        </p:txBody>
      </p:sp>
      <p:sp>
        <p:nvSpPr>
          <p:cNvPr id="6" name="Slide Number Placeholder 5"/>
          <p:cNvSpPr>
            <a:spLocks noGrp="1"/>
          </p:cNvSpPr>
          <p:nvPr>
            <p:ph type="sldNum" sz="quarter" idx="15"/>
          </p:nvPr>
        </p:nvSpPr>
        <p:spPr/>
        <p:txBody>
          <a:bodyPr/>
          <a:lstStyle/>
          <a:p>
            <a:fld id="{BC4A3E50-C829-4AF7-B55E-CDA089586210}" type="slidenum">
              <a:rPr lang="en-US" smtClean="0"/>
              <a:t>10</a:t>
            </a:fld>
            <a:endParaRPr lang="en-US" dirty="0"/>
          </a:p>
        </p:txBody>
      </p:sp>
      <p:sp>
        <p:nvSpPr>
          <p:cNvPr id="7" name="Footer Placeholder 6"/>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smtClean="0"/>
              <a:t>PART II CONTD- </a:t>
            </a:r>
            <a:r>
              <a:rPr lang="en-US" sz="2400" dirty="0" smtClean="0"/>
              <a:t>THE PROBLEM OF THE PRIORITY  RULE UNDER THE NORMAL LAW</a:t>
            </a:r>
            <a:endParaRPr lang="en-US" sz="2400" dirty="0"/>
          </a:p>
        </p:txBody>
      </p:sp>
      <p:sp>
        <p:nvSpPr>
          <p:cNvPr id="3" name="Content Placeholder 2"/>
          <p:cNvSpPr>
            <a:spLocks noGrp="1"/>
          </p:cNvSpPr>
          <p:nvPr>
            <p:ph sz="quarter" idx="1"/>
          </p:nvPr>
        </p:nvSpPr>
        <p:spPr/>
        <p:txBody>
          <a:bodyPr>
            <a:normAutofit fontScale="77500" lnSpcReduction="20000"/>
          </a:bodyPr>
          <a:lstStyle/>
          <a:p>
            <a:pPr algn="just"/>
            <a:r>
              <a:rPr lang="en-US" dirty="0" smtClean="0"/>
              <a:t>S495 </a:t>
            </a:r>
            <a:r>
              <a:rPr lang="en-US" dirty="0" smtClean="0"/>
              <a:t>applicable ONLY in context </a:t>
            </a:r>
            <a:r>
              <a:rPr lang="en-US" dirty="0" smtClean="0"/>
              <a:t>o</a:t>
            </a:r>
            <a:r>
              <a:rPr lang="en-US" dirty="0" smtClean="0"/>
              <a:t>f  </a:t>
            </a:r>
            <a:r>
              <a:rPr lang="en-US" dirty="0" smtClean="0"/>
              <a:t>winding up </a:t>
            </a:r>
            <a:r>
              <a:rPr lang="en-US" dirty="0" smtClean="0"/>
              <a:t>proceeding.</a:t>
            </a:r>
          </a:p>
          <a:p>
            <a:pPr algn="just"/>
            <a:r>
              <a:rPr lang="en-US" dirty="0" smtClean="0"/>
              <a:t>S494 fails to take cognizance of the peculiar nature of capital market and interests of investors and the relationship of account holders with issuer companies they have invested in, Capital Market Operators (CMO) and trading on an electronic and intermediated environment (CSCS)</a:t>
            </a:r>
          </a:p>
          <a:p>
            <a:pPr algn="just"/>
            <a:r>
              <a:rPr lang="en-US" dirty="0" smtClean="0"/>
              <a:t>Outcome of Normal Law: </a:t>
            </a:r>
          </a:p>
          <a:p>
            <a:pPr lvl="1" algn="just"/>
            <a:r>
              <a:rPr lang="en-US" dirty="0" smtClean="0"/>
              <a:t>by failing to recognize the true beneficial owners of the share certificates that stock broking firms hold (please see S86 CAMA), the Certificated system created under CAMA allows the absurd situation where investors are positioned at the bottom of the pyramid of priority.</a:t>
            </a:r>
          </a:p>
          <a:p>
            <a:pPr lvl="1" algn="just"/>
            <a:r>
              <a:rPr lang="en-US" dirty="0" smtClean="0"/>
              <a:t>Defeats imperative of special protection of capital market leading to the repeal of Part XVII of CAMA by S263 (1) (d) of the then ISA 1999 as regards dealings in public companies securities</a:t>
            </a:r>
          </a:p>
          <a:p>
            <a:pPr lvl="1" algn="just"/>
            <a:r>
              <a:rPr lang="en-US" dirty="0" smtClean="0"/>
              <a:t>Special nature of capital market and SEC ignored</a:t>
            </a:r>
          </a:p>
          <a:p>
            <a:pPr lvl="1" algn="just"/>
            <a:r>
              <a:rPr lang="en-US" dirty="0" smtClean="0"/>
              <a:t>Integrity of capital market and protection of investors undermined</a:t>
            </a:r>
          </a:p>
          <a:p>
            <a:pPr lvl="1" algn="just"/>
            <a:r>
              <a:rPr lang="en-US" dirty="0" smtClean="0"/>
              <a:t>Hazardous resort to exceptional provisions to S86 of CAMA and equity rules (Equity looks at what ought to be done as done) to provide basic protection to this special breed of investors.</a:t>
            </a:r>
            <a:endParaRPr lang="en-US" dirty="0"/>
          </a:p>
        </p:txBody>
      </p:sp>
      <p:sp>
        <p:nvSpPr>
          <p:cNvPr id="4" name="Date Placeholder 3"/>
          <p:cNvSpPr>
            <a:spLocks noGrp="1"/>
          </p:cNvSpPr>
          <p:nvPr>
            <p:ph type="dt" sz="half" idx="14"/>
          </p:nvPr>
        </p:nvSpPr>
        <p:spPr/>
        <p:txBody>
          <a:bodyPr/>
          <a:lstStyle/>
          <a:p>
            <a:fld id="{351FACDD-29FF-4B26-8A33-DEE534D5E897}"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11</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dirty="0" smtClean="0"/>
              <a:t>PART II CONTD- IMPERATIVE OF SPECIAL PROTECTION OF INVESTORS IN CAPITAL MARKET: SPECIAL INSOLVENCY LAW- THE ISA 2007 AND SEC REGULATIONS ON INTERMEDIARIES</a:t>
            </a:r>
            <a:endParaRPr lang="en-US" sz="1800" dirty="0"/>
          </a:p>
        </p:txBody>
      </p:sp>
      <p:sp>
        <p:nvSpPr>
          <p:cNvPr id="3" name="Content Placeholder 2"/>
          <p:cNvSpPr>
            <a:spLocks noGrp="1"/>
          </p:cNvSpPr>
          <p:nvPr>
            <p:ph sz="quarter" idx="1"/>
          </p:nvPr>
        </p:nvSpPr>
        <p:spPr/>
        <p:txBody>
          <a:bodyPr>
            <a:normAutofit fontScale="92500" lnSpcReduction="20000"/>
          </a:bodyPr>
          <a:lstStyle/>
          <a:p>
            <a:pPr algn="just"/>
            <a:r>
              <a:rPr lang="en-US" dirty="0" smtClean="0"/>
              <a:t>Under the Special Law-</a:t>
            </a:r>
          </a:p>
          <a:p>
            <a:pPr lvl="1" algn="just"/>
            <a:r>
              <a:rPr lang="en-US" dirty="0" smtClean="0"/>
              <a:t>Distinction between assets of CMOs and account holders/investors dealing through the CMOs through the concept of segregation. </a:t>
            </a:r>
            <a:r>
              <a:rPr lang="en-US" dirty="0" smtClean="0"/>
              <a:t>see ss. 39 to 43 of the ISA </a:t>
            </a:r>
            <a:r>
              <a:rPr lang="en-US" dirty="0" smtClean="0"/>
              <a:t>2007. see </a:t>
            </a:r>
            <a:r>
              <a:rPr lang="en-US" dirty="0" smtClean="0"/>
              <a:t>also R207A (8) on segregation of accounts by custodians; R207B (18) on segregation of accounts by market participants</a:t>
            </a:r>
            <a:r>
              <a:rPr lang="en-US" dirty="0" smtClean="0"/>
              <a:t> </a:t>
            </a:r>
          </a:p>
          <a:p>
            <a:pPr lvl="1" algn="just"/>
            <a:r>
              <a:rPr lang="en-US" dirty="0" smtClean="0"/>
              <a:t>S42 thereafter states the general rule subject to lawful claim and right of lien that money in trust account is not available for the payment of intermediary’s </a:t>
            </a:r>
            <a:r>
              <a:rPr lang="en-US" dirty="0" smtClean="0"/>
              <a:t>debt.</a:t>
            </a:r>
          </a:p>
          <a:p>
            <a:pPr lvl="1" algn="just"/>
            <a:r>
              <a:rPr lang="en-US" dirty="0" smtClean="0"/>
              <a:t>Protection of investors against insolvency of intermediaries through stringent requirement of capitalization for CMOs. </a:t>
            </a:r>
            <a:r>
              <a:rPr lang="en-US" dirty="0" smtClean="0"/>
              <a:t>See Rules 26, 27,207 and 226 (on custodian of securities and on Depository and other related parties as the case may be) of SEC Rules &amp; Regulations.</a:t>
            </a:r>
            <a:endParaRPr lang="en-US" dirty="0" smtClean="0"/>
          </a:p>
          <a:p>
            <a:pPr lvl="1" algn="just"/>
            <a:r>
              <a:rPr lang="en-US" dirty="0" smtClean="0"/>
              <a:t>Creation of Investors </a:t>
            </a:r>
            <a:r>
              <a:rPr lang="en-US" dirty="0" smtClean="0"/>
              <a:t>Protection Fund (IPF</a:t>
            </a:r>
            <a:r>
              <a:rPr lang="en-US" dirty="0" smtClean="0"/>
              <a:t>): a safety net for investors </a:t>
            </a:r>
            <a:r>
              <a:rPr lang="en-US" dirty="0" smtClean="0"/>
              <a:t>see Ss. 197, 198 and 204 in Part XIV of ISA </a:t>
            </a:r>
            <a:r>
              <a:rPr lang="en-US" dirty="0" smtClean="0"/>
              <a:t>2007 (compare objectives of IPF with insurance role of NDIC for fund depositors in banks)</a:t>
            </a:r>
            <a:endParaRPr lang="en-US" dirty="0"/>
          </a:p>
        </p:txBody>
      </p:sp>
      <p:sp>
        <p:nvSpPr>
          <p:cNvPr id="4" name="Date Placeholder 3"/>
          <p:cNvSpPr>
            <a:spLocks noGrp="1"/>
          </p:cNvSpPr>
          <p:nvPr>
            <p:ph type="dt" sz="half" idx="14"/>
          </p:nvPr>
        </p:nvSpPr>
        <p:spPr/>
        <p:txBody>
          <a:bodyPr/>
          <a:lstStyle/>
          <a:p>
            <a:fld id="{42AC44C7-F9A3-4E27-AE63-F9CACDFD8DD8}"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12</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1800" dirty="0" smtClean="0"/>
              <a:t>PART II CONTD- IMPERATIVE OF SPECIAL PROTECTION </a:t>
            </a:r>
            <a:r>
              <a:rPr lang="en-US" sz="1800" dirty="0" smtClean="0"/>
              <a:t>OF INVESTORS IN </a:t>
            </a:r>
            <a:r>
              <a:rPr lang="en-US" sz="1800" dirty="0" smtClean="0"/>
              <a:t>CAPITAL MARKET: SPECIAL INSOLVENCY LAW- THE ISA 2007 AND SEC REGULATIONS ON INTERMEDIARIES</a:t>
            </a:r>
            <a:endParaRPr lang="en-US" sz="1800" dirty="0"/>
          </a:p>
        </p:txBody>
      </p:sp>
      <p:sp>
        <p:nvSpPr>
          <p:cNvPr id="3" name="Content Placeholder 2"/>
          <p:cNvSpPr>
            <a:spLocks noGrp="1"/>
          </p:cNvSpPr>
          <p:nvPr>
            <p:ph sz="quarter" idx="1"/>
          </p:nvPr>
        </p:nvSpPr>
        <p:spPr/>
        <p:txBody>
          <a:bodyPr>
            <a:normAutofit lnSpcReduction="10000"/>
          </a:bodyPr>
          <a:lstStyle/>
          <a:p>
            <a:pPr algn="just"/>
            <a:r>
              <a:rPr lang="en-US" dirty="0" smtClean="0"/>
              <a:t>IS IT ENOUGH? IS THE ISSUE OF PRIORITY IN REDISTRIBUTION OF ASSETS RESOLVED CLEARLY?</a:t>
            </a:r>
          </a:p>
          <a:p>
            <a:pPr algn="just"/>
            <a:r>
              <a:rPr lang="en-US" dirty="0" smtClean="0"/>
              <a:t>COMPARE S42 ISA 2007 AND Ss. 54 TO 56 BOFIA: </a:t>
            </a:r>
          </a:p>
          <a:p>
            <a:pPr lvl="1" algn="just"/>
            <a:r>
              <a:rPr lang="en-US" dirty="0" smtClean="0"/>
              <a:t>S42 NOT SPECIFIC-LITIGIOUS AND IN CONFLICT WITH NORMAL LAW FOR CAPITAL MARKET</a:t>
            </a:r>
          </a:p>
          <a:p>
            <a:pPr lvl="1" algn="just"/>
            <a:r>
              <a:rPr lang="en-US" dirty="0" smtClean="0"/>
              <a:t>S 54 BOFIA CLEAR DEROGATION TO S494.</a:t>
            </a:r>
          </a:p>
          <a:p>
            <a:pPr lvl="1" algn="just"/>
            <a:r>
              <a:rPr lang="en-US" dirty="0" smtClean="0"/>
              <a:t>RULES OF INTERPRETATION: SPECIFIC PROVISIONS AND GENERAL PROVISIONS, WHICH PREVAILS?</a:t>
            </a:r>
          </a:p>
          <a:p>
            <a:pPr lvl="1" algn="just">
              <a:buNone/>
            </a:pPr>
            <a:r>
              <a:rPr lang="en-US" dirty="0" smtClean="0"/>
              <a:t>CONCLUSION- THERE IS STILL A LOOPHOLE IN PROVISION OF ISA 2007</a:t>
            </a:r>
            <a:endParaRPr lang="en-US" dirty="0"/>
          </a:p>
        </p:txBody>
      </p:sp>
      <p:sp>
        <p:nvSpPr>
          <p:cNvPr id="4" name="Date Placeholder 3"/>
          <p:cNvSpPr>
            <a:spLocks noGrp="1"/>
          </p:cNvSpPr>
          <p:nvPr>
            <p:ph type="dt" sz="half" idx="14"/>
          </p:nvPr>
        </p:nvSpPr>
        <p:spPr/>
        <p:txBody>
          <a:bodyPr/>
          <a:lstStyle/>
          <a:p>
            <a:fld id="{E9EB050A-4573-4700-8733-F2D95D4256CC}"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13</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THOUGHTS ON ROLE AND RESPONSIBILITIES OF JUDICIARY IN THE FACE OF GLOBAL MELTDOWN</a:t>
            </a:r>
            <a:endParaRPr lang="en-US" dirty="0"/>
          </a:p>
        </p:txBody>
      </p:sp>
      <p:sp>
        <p:nvSpPr>
          <p:cNvPr id="3" name="Content Placeholder 2"/>
          <p:cNvSpPr>
            <a:spLocks noGrp="1"/>
          </p:cNvSpPr>
          <p:nvPr>
            <p:ph sz="quarter" idx="1"/>
          </p:nvPr>
        </p:nvSpPr>
        <p:spPr/>
        <p:txBody>
          <a:bodyPr>
            <a:normAutofit fontScale="70000" lnSpcReduction="20000"/>
          </a:bodyPr>
          <a:lstStyle/>
          <a:p>
            <a:pPr algn="just"/>
            <a:r>
              <a:rPr lang="en-US" dirty="0" smtClean="0"/>
              <a:t>Ubi jus ibi remedium: </a:t>
            </a:r>
            <a:r>
              <a:rPr lang="en-US" dirty="0" smtClean="0"/>
              <a:t>The judiciary has to provide effective and adequate </a:t>
            </a:r>
            <a:r>
              <a:rPr lang="en-US" dirty="0" smtClean="0"/>
              <a:t>remedies in commercial disputes, especially in the area of debt enforcement and insolvency in this current global situation. The attitude of courts would be crucial in building investors confidence in the Nigerian economy and enforcement of law.</a:t>
            </a:r>
          </a:p>
          <a:p>
            <a:pPr algn="just"/>
            <a:r>
              <a:rPr lang="en-US" dirty="0" smtClean="0"/>
              <a:t>It follows therefore that the judiciary as a whole must be able to –</a:t>
            </a:r>
          </a:p>
          <a:p>
            <a:pPr lvl="1" algn="just"/>
            <a:r>
              <a:rPr lang="en-US" b="1" dirty="0" smtClean="0"/>
              <a:t>Achieve the swift and efficient administration of justice and adjudication of commercial disputes as is expected for commercial </a:t>
            </a:r>
            <a:r>
              <a:rPr lang="en-US" b="1" dirty="0" smtClean="0"/>
              <a:t>litigation: time particularly of essence</a:t>
            </a:r>
          </a:p>
          <a:p>
            <a:pPr lvl="1" algn="just"/>
            <a:r>
              <a:rPr lang="en-US" b="1" dirty="0" smtClean="0"/>
              <a:t>Understand the dynamics of insolvency laws very well: need for further training and specialization of judges in addition to conventional education.</a:t>
            </a:r>
          </a:p>
          <a:p>
            <a:pPr lvl="1" algn="just"/>
            <a:r>
              <a:rPr lang="en-US" b="1" dirty="0" smtClean="0"/>
              <a:t>Provide different and collaborative avenues for </a:t>
            </a:r>
            <a:r>
              <a:rPr lang="en-US" b="1" dirty="0" smtClean="0"/>
              <a:t>remedies: the issue special jurisdiction and exclusive jurisdictions, domestic remedies, collaboration with statutory regulators</a:t>
            </a:r>
            <a:endParaRPr lang="en-US" dirty="0" smtClean="0"/>
          </a:p>
          <a:p>
            <a:pPr lvl="1" algn="just"/>
            <a:r>
              <a:rPr lang="en-US" b="1" dirty="0" smtClean="0"/>
              <a:t>Promote reconciliation in commercial dispute taking advantage of its rules: in line with inherent nature of insolvency laws based on compromise, settlement between debtor and sundry creditors. </a:t>
            </a:r>
          </a:p>
          <a:p>
            <a:pPr lvl="1" algn="just"/>
            <a:r>
              <a:rPr lang="en-US" b="1" dirty="0" smtClean="0"/>
              <a:t>Give more effective justice: pursue the fraudulent directors of insolvent companies and making their assets available for distribution to companies creditors. See S506 CAMA</a:t>
            </a:r>
          </a:p>
          <a:p>
            <a:pPr lvl="1" algn="just"/>
            <a:endParaRPr lang="en-US" dirty="0" smtClean="0"/>
          </a:p>
          <a:p>
            <a:pPr algn="just"/>
            <a:endParaRPr lang="en-US" dirty="0"/>
          </a:p>
        </p:txBody>
      </p:sp>
      <p:sp>
        <p:nvSpPr>
          <p:cNvPr id="4" name="Date Placeholder 3"/>
          <p:cNvSpPr>
            <a:spLocks noGrp="1"/>
          </p:cNvSpPr>
          <p:nvPr>
            <p:ph type="dt" sz="half" idx="14"/>
          </p:nvPr>
        </p:nvSpPr>
        <p:spPr/>
        <p:txBody>
          <a:bodyPr/>
          <a:lstStyle/>
          <a:p>
            <a:fld id="{6935F892-61C6-43E7-922E-3881F0F2374B}"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14</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200" dirty="0" smtClean="0"/>
              <a:t>THE PERSONAL LESSON FOR JUDICIAL OFFICERS: HOW TO MANAGE THEMSELVES (PERSONAL INCOME MANAGEMENT)</a:t>
            </a:r>
            <a:endParaRPr lang="en-US" sz="2200" dirty="0"/>
          </a:p>
        </p:txBody>
      </p:sp>
      <p:sp>
        <p:nvSpPr>
          <p:cNvPr id="3" name="Content Placeholder 2"/>
          <p:cNvSpPr>
            <a:spLocks noGrp="1"/>
          </p:cNvSpPr>
          <p:nvPr>
            <p:ph sz="quarter" idx="1"/>
          </p:nvPr>
        </p:nvSpPr>
        <p:spPr/>
        <p:txBody>
          <a:bodyPr>
            <a:normAutofit lnSpcReduction="10000"/>
          </a:bodyPr>
          <a:lstStyle/>
          <a:p>
            <a:pPr algn="just"/>
            <a:r>
              <a:rPr lang="en-US" dirty="0" smtClean="0"/>
              <a:t>Increasing their income to compensate for investments shortfalls</a:t>
            </a:r>
          </a:p>
          <a:p>
            <a:pPr algn="just"/>
            <a:r>
              <a:rPr lang="en-US" dirty="0" smtClean="0"/>
              <a:t>HOW?</a:t>
            </a:r>
          </a:p>
          <a:p>
            <a:pPr lvl="1" algn="just"/>
            <a:r>
              <a:rPr lang="en-US" dirty="0" smtClean="0"/>
              <a:t>Propel growth in new areas (move from your strengths to your weakness)</a:t>
            </a:r>
          </a:p>
          <a:p>
            <a:pPr lvl="1" algn="just"/>
            <a:r>
              <a:rPr lang="en-US" dirty="0" smtClean="0"/>
              <a:t>Review talents so as to generate extra income (writing, book and internet publishing, agriculture &amp; tourism for those in rural areas-the future for Nigeria, etc)</a:t>
            </a:r>
          </a:p>
          <a:p>
            <a:pPr lvl="1" algn="just"/>
            <a:r>
              <a:rPr lang="en-US" dirty="0" smtClean="0"/>
              <a:t>Reduce costs of personal lifestyle, reduce wastage of resources: a direct increase of your income</a:t>
            </a:r>
          </a:p>
          <a:p>
            <a:pPr lvl="1" algn="just"/>
            <a:r>
              <a:rPr lang="en-US" dirty="0" smtClean="0"/>
              <a:t>Reduce social habits: smoking, drinking, night clubs</a:t>
            </a:r>
          </a:p>
          <a:p>
            <a:pPr lvl="1" algn="just"/>
            <a:r>
              <a:rPr lang="en-US" dirty="0" smtClean="0"/>
              <a:t>Balanced investment portfolio (liquid, semi-liquid, real investment)</a:t>
            </a:r>
            <a:endParaRPr lang="en-US" dirty="0"/>
          </a:p>
        </p:txBody>
      </p:sp>
      <p:sp>
        <p:nvSpPr>
          <p:cNvPr id="4" name="Date Placeholder 3"/>
          <p:cNvSpPr>
            <a:spLocks noGrp="1"/>
          </p:cNvSpPr>
          <p:nvPr>
            <p:ph type="dt" sz="half" idx="14"/>
          </p:nvPr>
        </p:nvSpPr>
        <p:spPr/>
        <p:txBody>
          <a:bodyPr/>
          <a:lstStyle/>
          <a:p>
            <a:fld id="{8603CB52-6F28-4B5F-8D8D-678CABC85FC2}"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15</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400" dirty="0" smtClean="0"/>
              <a:t>THANK </a:t>
            </a:r>
            <a:r>
              <a:rPr lang="en-US" sz="4400" dirty="0" smtClean="0"/>
              <a:t>YOU</a:t>
            </a:r>
            <a:endParaRPr lang="en-US" sz="4400" dirty="0"/>
          </a:p>
        </p:txBody>
      </p:sp>
      <p:sp>
        <p:nvSpPr>
          <p:cNvPr id="3" name="Content Placeholder 2"/>
          <p:cNvSpPr>
            <a:spLocks noGrp="1"/>
          </p:cNvSpPr>
          <p:nvPr>
            <p:ph sz="quarter" idx="1"/>
          </p:nvPr>
        </p:nvSpPr>
        <p:spPr/>
        <p:txBody>
          <a:bodyPr/>
          <a:lstStyle/>
          <a:p>
            <a:pPr algn="ctr">
              <a:lnSpc>
                <a:spcPct val="90000"/>
              </a:lnSpc>
              <a:buFont typeface="Wingdings" pitchFamily="2" charset="2"/>
              <a:buNone/>
            </a:pPr>
            <a:r>
              <a:rPr lang="en-US" dirty="0" smtClean="0"/>
              <a:t>Chief Anthony Idigbe SAN</a:t>
            </a:r>
          </a:p>
          <a:p>
            <a:pPr algn="ctr">
              <a:lnSpc>
                <a:spcPct val="90000"/>
              </a:lnSpc>
              <a:buFont typeface="Wingdings" pitchFamily="2" charset="2"/>
              <a:buNone/>
            </a:pPr>
            <a:r>
              <a:rPr lang="en-US" dirty="0" smtClean="0"/>
              <a:t>PUNUKA Attorneys &amp; Solicitors</a:t>
            </a:r>
          </a:p>
          <a:p>
            <a:pPr algn="ctr">
              <a:lnSpc>
                <a:spcPct val="90000"/>
              </a:lnSpc>
              <a:buFont typeface="Wingdings" pitchFamily="2" charset="2"/>
              <a:buNone/>
            </a:pPr>
            <a:r>
              <a:rPr lang="en-US" dirty="0" smtClean="0"/>
              <a:t>International Law Centre</a:t>
            </a:r>
          </a:p>
          <a:p>
            <a:pPr algn="ctr">
              <a:lnSpc>
                <a:spcPct val="90000"/>
              </a:lnSpc>
              <a:buFont typeface="Wingdings" pitchFamily="2" charset="2"/>
              <a:buNone/>
            </a:pPr>
            <a:r>
              <a:rPr lang="en-US" dirty="0" smtClean="0"/>
              <a:t>No. 45 Adjarho Street,</a:t>
            </a:r>
          </a:p>
          <a:p>
            <a:pPr algn="ctr">
              <a:lnSpc>
                <a:spcPct val="90000"/>
              </a:lnSpc>
              <a:buFont typeface="Wingdings" pitchFamily="2" charset="2"/>
              <a:buNone/>
            </a:pPr>
            <a:r>
              <a:rPr lang="en-US" dirty="0" smtClean="0"/>
              <a:t>Off Admiralty Way (Opposite White Dove)</a:t>
            </a:r>
          </a:p>
          <a:p>
            <a:pPr algn="ctr">
              <a:lnSpc>
                <a:spcPct val="90000"/>
              </a:lnSpc>
              <a:buFont typeface="Wingdings" pitchFamily="2" charset="2"/>
              <a:buNone/>
            </a:pPr>
            <a:r>
              <a:rPr lang="en-US" dirty="0" smtClean="0"/>
              <a:t>Lekki, Lagos</a:t>
            </a:r>
          </a:p>
          <a:p>
            <a:pPr algn="ctr">
              <a:lnSpc>
                <a:spcPct val="90000"/>
              </a:lnSpc>
              <a:buFont typeface="Wingdings" pitchFamily="2" charset="2"/>
              <a:buNone/>
            </a:pPr>
            <a:r>
              <a:rPr lang="en-US" dirty="0" smtClean="0"/>
              <a:t>TEL: 2704789, 2704791</a:t>
            </a:r>
          </a:p>
          <a:p>
            <a:pPr algn="ctr">
              <a:lnSpc>
                <a:spcPct val="90000"/>
              </a:lnSpc>
              <a:buFont typeface="Wingdings" pitchFamily="2" charset="2"/>
              <a:buNone/>
            </a:pPr>
            <a:r>
              <a:rPr lang="en-US" dirty="0" smtClean="0"/>
              <a:t>FAX: 234 (0) 1 2704790</a:t>
            </a:r>
          </a:p>
          <a:p>
            <a:pPr algn="ctr">
              <a:lnSpc>
                <a:spcPct val="90000"/>
              </a:lnSpc>
              <a:buFont typeface="Wingdings" pitchFamily="2" charset="2"/>
              <a:buNone/>
            </a:pPr>
            <a:r>
              <a:rPr lang="en-US" dirty="0" smtClean="0"/>
              <a:t>WEBSITE :www.punuka.com</a:t>
            </a:r>
          </a:p>
          <a:p>
            <a:pPr>
              <a:buNone/>
            </a:pPr>
            <a:endParaRPr lang="en-US" dirty="0"/>
          </a:p>
        </p:txBody>
      </p:sp>
      <p:sp>
        <p:nvSpPr>
          <p:cNvPr id="4" name="Date Placeholder 3"/>
          <p:cNvSpPr>
            <a:spLocks noGrp="1"/>
          </p:cNvSpPr>
          <p:nvPr>
            <p:ph type="dt" sz="half" idx="14"/>
          </p:nvPr>
        </p:nvSpPr>
        <p:spPr/>
        <p:txBody>
          <a:bodyPr/>
          <a:lstStyle/>
          <a:p>
            <a:fld id="{39FE4613-72D1-4E90-8AA9-2272B32EF749}"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16</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TABLE OF CONTENT</a:t>
            </a:r>
            <a:endParaRPr lang="en-US" dirty="0"/>
          </a:p>
        </p:txBody>
      </p:sp>
      <p:sp>
        <p:nvSpPr>
          <p:cNvPr id="3" name="Content Placeholder 2"/>
          <p:cNvSpPr>
            <a:spLocks noGrp="1"/>
          </p:cNvSpPr>
          <p:nvPr>
            <p:ph sz="quarter" idx="1"/>
          </p:nvPr>
        </p:nvSpPr>
        <p:spPr/>
        <p:txBody>
          <a:bodyPr>
            <a:normAutofit fontScale="92500" lnSpcReduction="20000"/>
          </a:bodyPr>
          <a:lstStyle/>
          <a:p>
            <a:pPr algn="just"/>
            <a:r>
              <a:rPr lang="en-US" dirty="0" smtClean="0"/>
              <a:t>INTRODUCTION</a:t>
            </a:r>
          </a:p>
          <a:p>
            <a:pPr algn="just"/>
            <a:r>
              <a:rPr lang="en-US" dirty="0" smtClean="0"/>
              <a:t>PART I-CAUSES &amp; EFFECTS OF GLOBAL ECONOMIC MELTDOWN</a:t>
            </a:r>
          </a:p>
          <a:p>
            <a:pPr algn="just"/>
            <a:r>
              <a:rPr lang="en-US" dirty="0" smtClean="0"/>
              <a:t>PART II- THE CURRENT LEGISLATIVE PATCHWORK IN NIGERIA AND THE JUDICIAL REMEDIES IT AFFORDS AGAINST GLOBAL MELTDOWN</a:t>
            </a:r>
          </a:p>
          <a:p>
            <a:pPr algn="just"/>
            <a:r>
              <a:rPr lang="en-US" dirty="0" smtClean="0"/>
              <a:t>PART III- THOUGHTS IN ROLE &amp; RESPONSIBILITY OF THE JUDICIARY  IN THE FACE OF GLOBAL MELTDOWN</a:t>
            </a:r>
          </a:p>
          <a:p>
            <a:pPr algn="just"/>
            <a:r>
              <a:rPr lang="en-US" dirty="0" smtClean="0"/>
              <a:t>PART IV- THE REAL INDIVIDUAL  LESSON FOR JUDICIAL OFFICERS WITH THE GLOBAL MELTDOWN: HOW CAN THEY ACHIEVED PERSONAL INCOME MANAGEMENT</a:t>
            </a:r>
          </a:p>
          <a:p>
            <a:pPr algn="just"/>
            <a:r>
              <a:rPr lang="en-US" dirty="0" smtClean="0"/>
              <a:t>CONCLUSION</a:t>
            </a:r>
            <a:endParaRPr lang="en-US" dirty="0"/>
          </a:p>
        </p:txBody>
      </p:sp>
      <p:sp>
        <p:nvSpPr>
          <p:cNvPr id="4" name="Date Placeholder 3"/>
          <p:cNvSpPr>
            <a:spLocks noGrp="1"/>
          </p:cNvSpPr>
          <p:nvPr>
            <p:ph type="dt" sz="half" idx="14"/>
          </p:nvPr>
        </p:nvSpPr>
        <p:spPr/>
        <p:txBody>
          <a:bodyPr/>
          <a:lstStyle/>
          <a:p>
            <a:fld id="{0E559993-33B9-402B-B37E-BB8D607708F4}"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2</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INTRODUCTION</a:t>
            </a:r>
            <a:endParaRPr lang="en-US" dirty="0"/>
          </a:p>
        </p:txBody>
      </p:sp>
      <p:sp>
        <p:nvSpPr>
          <p:cNvPr id="3" name="Content Placeholder 2"/>
          <p:cNvSpPr>
            <a:spLocks noGrp="1"/>
          </p:cNvSpPr>
          <p:nvPr>
            <p:ph sz="quarter" idx="1"/>
          </p:nvPr>
        </p:nvSpPr>
        <p:spPr/>
        <p:txBody>
          <a:bodyPr>
            <a:normAutofit fontScale="77500" lnSpcReduction="20000"/>
          </a:bodyPr>
          <a:lstStyle/>
          <a:p>
            <a:pPr algn="just"/>
            <a:r>
              <a:rPr lang="en-US" i="1" dirty="0" smtClean="0"/>
              <a:t>"I can calculate the movement of the stars, but not the madness of men".</a:t>
            </a:r>
            <a:endParaRPr lang="en-US" dirty="0" smtClean="0"/>
          </a:p>
          <a:p>
            <a:pPr algn="just">
              <a:buNone/>
            </a:pPr>
            <a:r>
              <a:rPr lang="en-US" dirty="0" smtClean="0"/>
              <a:t>	Quote </a:t>
            </a:r>
            <a:r>
              <a:rPr lang="en-US" dirty="0" smtClean="0"/>
              <a:t>attributed to Sir Isaac Newton when he was asked about the continuance of the speculative and artificial increase of South Sea stock (and the subsequent crash in value described as “Bubble bust” leading to the ruin of millions of people and a massive UK financial </a:t>
            </a:r>
            <a:r>
              <a:rPr lang="en-US" dirty="0" smtClean="0"/>
              <a:t>crisis in 1720)… </a:t>
            </a:r>
            <a:r>
              <a:rPr lang="en-US" dirty="0" smtClean="0"/>
              <a:t>Spence, Anecdotes, 1820, p. 368. </a:t>
            </a:r>
            <a:endParaRPr lang="en-US" dirty="0" smtClean="0"/>
          </a:p>
          <a:p>
            <a:pPr algn="just">
              <a:buNone/>
            </a:pPr>
            <a:endParaRPr lang="en-US" dirty="0" smtClean="0"/>
          </a:p>
          <a:p>
            <a:pPr algn="just"/>
            <a:r>
              <a:rPr lang="en-US" dirty="0" smtClean="0"/>
              <a:t>GLOBAL MELTDOWN: A NEW TALE OF HUMAN GREED AND MISMANAGEMENT</a:t>
            </a:r>
          </a:p>
          <a:p>
            <a:pPr algn="just"/>
            <a:r>
              <a:rPr lang="en-US" dirty="0" smtClean="0"/>
              <a:t>THE CHALLENGE CREATED FOR THE JUDICIARY WITH THE EXPECTED INCREASED GROWTH OF LITIGATION AND COMMERCIAL DISPUTES AND THE EXPECTATIONS OF INVESTORS AND MEMBERS OF THE GENERAL PUBLIC </a:t>
            </a:r>
          </a:p>
          <a:p>
            <a:pPr algn="just"/>
            <a:r>
              <a:rPr lang="en-US" dirty="0" smtClean="0"/>
              <a:t>N.B.: SCOPE OF PAPER BEYOND MERE EXAMINATION OF GRASS ROOTS COURTS SUCH AS MAGISTRATE COURTS</a:t>
            </a:r>
            <a:endParaRPr lang="en-US" dirty="0"/>
          </a:p>
        </p:txBody>
      </p:sp>
      <p:sp>
        <p:nvSpPr>
          <p:cNvPr id="4" name="Date Placeholder 3"/>
          <p:cNvSpPr>
            <a:spLocks noGrp="1"/>
          </p:cNvSpPr>
          <p:nvPr>
            <p:ph type="dt" sz="half" idx="14"/>
          </p:nvPr>
        </p:nvSpPr>
        <p:spPr/>
        <p:txBody>
          <a:bodyPr/>
          <a:lstStyle/>
          <a:p>
            <a:fld id="{C9659A6D-A048-436A-90B1-C6E09646AB03}"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3</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AND EFFECTS OF GLOBAL MELTDOWN</a:t>
            </a:r>
            <a:endParaRPr lang="en-US" dirty="0"/>
          </a:p>
        </p:txBody>
      </p:sp>
      <p:sp>
        <p:nvSpPr>
          <p:cNvPr id="3" name="Content Placeholder 2"/>
          <p:cNvSpPr>
            <a:spLocks noGrp="1"/>
          </p:cNvSpPr>
          <p:nvPr>
            <p:ph sz="quarter" idx="1"/>
          </p:nvPr>
        </p:nvSpPr>
        <p:spPr/>
        <p:txBody>
          <a:bodyPr>
            <a:normAutofit fontScale="92500"/>
          </a:bodyPr>
          <a:lstStyle/>
          <a:p>
            <a:r>
              <a:rPr lang="en-US" dirty="0" smtClean="0"/>
              <a:t>THE GENESIS- THE UNITED STATES OF AMERICA HOUSING BUBBLE OR SUBPRIME MORTGAGE CRISIS</a:t>
            </a:r>
          </a:p>
          <a:p>
            <a:pPr lvl="1"/>
            <a:r>
              <a:rPr lang="en-US" dirty="0" smtClean="0"/>
              <a:t>DEREGULATED HOUSE MARKET ENVIRONMENT</a:t>
            </a:r>
          </a:p>
          <a:p>
            <a:pPr lvl="1"/>
            <a:r>
              <a:rPr lang="en-US" dirty="0" smtClean="0"/>
              <a:t>SUBPRIME MORTGAGES LOANS- THE ATTRACTION OF HIGHER YIELDS ON INVESTMENTS TO INVESTORS</a:t>
            </a:r>
          </a:p>
          <a:p>
            <a:pPr lvl="1"/>
            <a:r>
              <a:rPr lang="en-US" dirty="0" smtClean="0"/>
              <a:t>RECKLESS LENDING AND RECKLESS SPENDING: THE INADEQUACY OF CONSUMER </a:t>
            </a:r>
            <a:r>
              <a:rPr lang="en-US" dirty="0" smtClean="0"/>
              <a:t>INCOME</a:t>
            </a:r>
          </a:p>
          <a:p>
            <a:pPr lvl="1"/>
            <a:r>
              <a:rPr lang="en-US" dirty="0" smtClean="0"/>
              <a:t>DEREGULATED BANKING SECTOR: THE REPEAL OF THE GLASS STEAGALL ACT OF 1933: </a:t>
            </a:r>
            <a:r>
              <a:rPr lang="en-US" dirty="0" smtClean="0"/>
              <a:t>(The result was heavy re-engagement  of banks in investment banking and the stock market from year 2000)</a:t>
            </a:r>
            <a:endParaRPr lang="en-US" dirty="0" smtClean="0"/>
          </a:p>
          <a:p>
            <a:pPr lvl="1"/>
            <a:endParaRPr lang="en-US" dirty="0" smtClean="0"/>
          </a:p>
          <a:p>
            <a:pPr lvl="1"/>
            <a:endParaRPr lang="en-US" dirty="0" smtClean="0"/>
          </a:p>
        </p:txBody>
      </p:sp>
      <p:sp>
        <p:nvSpPr>
          <p:cNvPr id="4" name="Date Placeholder 3"/>
          <p:cNvSpPr>
            <a:spLocks noGrp="1"/>
          </p:cNvSpPr>
          <p:nvPr>
            <p:ph type="dt" sz="half" idx="14"/>
          </p:nvPr>
        </p:nvSpPr>
        <p:spPr/>
        <p:txBody>
          <a:bodyPr/>
          <a:lstStyle/>
          <a:p>
            <a:fld id="{43D64658-1E8D-4117-B281-9B25D54D08A1}"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4</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AND EFFECTS OF GLOBAL </a:t>
            </a:r>
            <a:r>
              <a:rPr lang="en-US" dirty="0" smtClean="0"/>
              <a:t>MELTDOWN-CONTD…</a:t>
            </a:r>
            <a:endParaRPr lang="en-US" dirty="0"/>
          </a:p>
        </p:txBody>
      </p:sp>
      <p:sp>
        <p:nvSpPr>
          <p:cNvPr id="3" name="Content Placeholder 2"/>
          <p:cNvSpPr>
            <a:spLocks noGrp="1"/>
          </p:cNvSpPr>
          <p:nvPr>
            <p:ph sz="quarter" idx="1"/>
          </p:nvPr>
        </p:nvSpPr>
        <p:spPr/>
        <p:txBody>
          <a:bodyPr>
            <a:normAutofit/>
          </a:bodyPr>
          <a:lstStyle/>
          <a:p>
            <a:pPr algn="just"/>
            <a:r>
              <a:rPr lang="en-US" dirty="0" smtClean="0"/>
              <a:t>THE RESULT AND THE RIPPLE EFFECT</a:t>
            </a:r>
          </a:p>
          <a:p>
            <a:pPr lvl="1" algn="just"/>
            <a:r>
              <a:rPr lang="en-US" dirty="0" smtClean="0"/>
              <a:t>SUBPRIME MORTGAGE DELINQUENCY FROM 2006</a:t>
            </a:r>
          </a:p>
          <a:p>
            <a:pPr lvl="1" algn="just"/>
            <a:r>
              <a:rPr lang="en-US" dirty="0" smtClean="0"/>
              <a:t>INSOLVENCY OF SOME REPUTABLE SUBPRIME LENDERS: The unfolding story of American </a:t>
            </a:r>
            <a:r>
              <a:rPr lang="en-US" dirty="0" smtClean="0"/>
              <a:t>H</a:t>
            </a:r>
            <a:r>
              <a:rPr lang="en-US" dirty="0" smtClean="0"/>
              <a:t>ome </a:t>
            </a:r>
            <a:r>
              <a:rPr lang="en-US" dirty="0" smtClean="0"/>
              <a:t>M</a:t>
            </a:r>
            <a:r>
              <a:rPr lang="en-US" dirty="0" smtClean="0"/>
              <a:t>ortgage </a:t>
            </a:r>
            <a:r>
              <a:rPr lang="en-US" dirty="0" smtClean="0"/>
              <a:t>I</a:t>
            </a:r>
            <a:r>
              <a:rPr lang="en-US" dirty="0" smtClean="0"/>
              <a:t>nvestment Corporation ( the 10</a:t>
            </a:r>
            <a:r>
              <a:rPr lang="en-US" baseline="30000" dirty="0" smtClean="0"/>
              <a:t>th</a:t>
            </a:r>
            <a:r>
              <a:rPr lang="en-US" dirty="0" smtClean="0"/>
              <a:t> largest mortgage lender in US) insolvency, a case study of its  domino effect on Bank of </a:t>
            </a:r>
            <a:r>
              <a:rPr lang="en-US" dirty="0" smtClean="0"/>
              <a:t>A</a:t>
            </a:r>
            <a:r>
              <a:rPr lang="en-US" dirty="0" smtClean="0"/>
              <a:t>merica, Bear </a:t>
            </a:r>
            <a:r>
              <a:rPr lang="en-US" dirty="0" smtClean="0"/>
              <a:t>S</a:t>
            </a:r>
            <a:r>
              <a:rPr lang="en-US" dirty="0" smtClean="0"/>
              <a:t>tearns and </a:t>
            </a:r>
            <a:r>
              <a:rPr lang="en-US" dirty="0" smtClean="0"/>
              <a:t>B</a:t>
            </a:r>
            <a:r>
              <a:rPr lang="en-US" dirty="0" smtClean="0"/>
              <a:t>arclays </a:t>
            </a:r>
            <a:r>
              <a:rPr lang="en-US" dirty="0" smtClean="0"/>
              <a:t>B</a:t>
            </a:r>
            <a:r>
              <a:rPr lang="en-US" dirty="0" smtClean="0"/>
              <a:t>ank</a:t>
            </a:r>
          </a:p>
          <a:p>
            <a:pPr lvl="1" algn="just"/>
            <a:r>
              <a:rPr lang="en-US" dirty="0" smtClean="0"/>
              <a:t>BANKRUPTCY FILINGS OWING TO RISING INCIDENCE OF FORECLOSURE</a:t>
            </a:r>
          </a:p>
          <a:p>
            <a:pPr lvl="1" algn="just"/>
            <a:r>
              <a:rPr lang="en-US" dirty="0" smtClean="0"/>
              <a:t>RIPPLE ON HEDGE FUNDS COMPANIES AND INVESTMENT BANKS</a:t>
            </a:r>
            <a:endParaRPr lang="en-US" dirty="0"/>
          </a:p>
        </p:txBody>
      </p:sp>
      <p:sp>
        <p:nvSpPr>
          <p:cNvPr id="4" name="Date Placeholder 3"/>
          <p:cNvSpPr>
            <a:spLocks noGrp="1"/>
          </p:cNvSpPr>
          <p:nvPr>
            <p:ph type="dt" sz="half" idx="14"/>
          </p:nvPr>
        </p:nvSpPr>
        <p:spPr/>
        <p:txBody>
          <a:bodyPr/>
          <a:lstStyle/>
          <a:p>
            <a:fld id="{1B877E96-5EAC-46EE-BC90-C5D3562DB95B}"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5</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CAUSES AND EFFECTS OF GLOBAL MELTDOWN-CONTD…</a:t>
            </a:r>
            <a:endParaRPr lang="en-US" dirty="0"/>
          </a:p>
        </p:txBody>
      </p:sp>
      <p:sp>
        <p:nvSpPr>
          <p:cNvPr id="3" name="Content Placeholder 2"/>
          <p:cNvSpPr>
            <a:spLocks noGrp="1"/>
          </p:cNvSpPr>
          <p:nvPr>
            <p:ph sz="quarter" idx="1"/>
          </p:nvPr>
        </p:nvSpPr>
        <p:spPr/>
        <p:txBody>
          <a:bodyPr>
            <a:normAutofit fontScale="77500" lnSpcReduction="20000"/>
          </a:bodyPr>
          <a:lstStyle/>
          <a:p>
            <a:pPr lvl="1" algn="just"/>
            <a:endParaRPr lang="en-US" dirty="0" smtClean="0"/>
          </a:p>
          <a:p>
            <a:pPr algn="just"/>
            <a:r>
              <a:rPr lang="en-US" dirty="0" smtClean="0"/>
              <a:t>THE NIGERIAN EXPERIENCE</a:t>
            </a:r>
          </a:p>
          <a:p>
            <a:pPr lvl="1" algn="just"/>
            <a:r>
              <a:rPr lang="en-US" dirty="0" smtClean="0"/>
              <a:t>CAPITAL MARKET AND SPECULATIVE INVESTMENT</a:t>
            </a:r>
          </a:p>
          <a:p>
            <a:pPr lvl="1" algn="just"/>
            <a:r>
              <a:rPr lang="en-US" dirty="0" smtClean="0"/>
              <a:t>BANKS HEAVY SPECULATIVE INVOLVEMENT IN THE STOCK MARKET</a:t>
            </a:r>
          </a:p>
          <a:p>
            <a:pPr lvl="1" algn="just"/>
            <a:r>
              <a:rPr lang="en-US" dirty="0" smtClean="0"/>
              <a:t>ARTIFICIAL SHORING OF SHARES WITH TECHNIQUES SUCH AS SHARE BUYBACKS, SHARES </a:t>
            </a:r>
            <a:r>
              <a:rPr lang="en-US" dirty="0" smtClean="0"/>
              <a:t>RECONSTRUCTIONS ETC</a:t>
            </a:r>
            <a:endParaRPr lang="en-US" dirty="0" smtClean="0"/>
          </a:p>
          <a:p>
            <a:pPr lvl="1" algn="just"/>
            <a:r>
              <a:rPr lang="en-US" dirty="0" smtClean="0"/>
              <a:t>RECKLESS INVESTMENT OF DEPOSITORS FUNDS WITH A VIEW TO MAKING  HIGH RETURNS</a:t>
            </a:r>
          </a:p>
          <a:p>
            <a:pPr lvl="1" algn="just"/>
            <a:r>
              <a:rPr lang="en-US" dirty="0" smtClean="0"/>
              <a:t>UNSOUND LOANS GRANTED TO COMPANIES IN WHICH BANKS BOUGHT SHARES AND LED OTHER INVESTORS TO INVEST</a:t>
            </a:r>
          </a:p>
          <a:p>
            <a:pPr lvl="1" algn="just"/>
            <a:r>
              <a:rPr lang="en-US" dirty="0" smtClean="0"/>
              <a:t>SHARP </a:t>
            </a:r>
            <a:r>
              <a:rPr lang="en-US" dirty="0" smtClean="0"/>
              <a:t>PRACTICES (THE CADBURY SCANDAL, OVERSTATEMENT OF PROFITS, MISLEADING STATEMENTS)</a:t>
            </a:r>
            <a:endParaRPr lang="en-US" dirty="0" smtClean="0"/>
          </a:p>
          <a:p>
            <a:pPr lvl="1" algn="just"/>
            <a:r>
              <a:rPr lang="en-US" dirty="0" smtClean="0"/>
              <a:t>AN UNREASONABLE OPTIMISM ABOUT THE GROWTH OF THE NIGERIAN CAPITAL MARKET AND ITS CAPACITY </a:t>
            </a:r>
          </a:p>
          <a:p>
            <a:pPr lvl="1" algn="just"/>
            <a:r>
              <a:rPr lang="en-US" dirty="0" smtClean="0"/>
              <a:t>MORE STRINGENT ISA AND SEC REGULATIONS A BIT TOO LATE IN THE DAY TO REDUCE THE EXTENSIVE DAMAGE  EXISTING</a:t>
            </a:r>
          </a:p>
          <a:p>
            <a:pPr algn="just"/>
            <a:endParaRPr lang="en-US" dirty="0"/>
          </a:p>
        </p:txBody>
      </p:sp>
      <p:sp>
        <p:nvSpPr>
          <p:cNvPr id="5" name="Date Placeholder 4"/>
          <p:cNvSpPr>
            <a:spLocks noGrp="1"/>
          </p:cNvSpPr>
          <p:nvPr>
            <p:ph type="dt" sz="half" idx="14"/>
          </p:nvPr>
        </p:nvSpPr>
        <p:spPr/>
        <p:txBody>
          <a:bodyPr/>
          <a:lstStyle/>
          <a:p>
            <a:fld id="{9397447D-38B0-429E-9BCF-7D5AEAD74B7D}" type="datetime1">
              <a:rPr lang="en-US" smtClean="0"/>
              <a:t>4/8/2009</a:t>
            </a:fld>
            <a:endParaRPr lang="en-US" dirty="0"/>
          </a:p>
        </p:txBody>
      </p:sp>
      <p:sp>
        <p:nvSpPr>
          <p:cNvPr id="6" name="Slide Number Placeholder 5"/>
          <p:cNvSpPr>
            <a:spLocks noGrp="1"/>
          </p:cNvSpPr>
          <p:nvPr>
            <p:ph type="sldNum" sz="quarter" idx="15"/>
          </p:nvPr>
        </p:nvSpPr>
        <p:spPr/>
        <p:txBody>
          <a:bodyPr/>
          <a:lstStyle/>
          <a:p>
            <a:fld id="{BC4A3E50-C829-4AF7-B55E-CDA089586210}" type="slidenum">
              <a:rPr lang="en-US" smtClean="0"/>
              <a:t>6</a:t>
            </a:fld>
            <a:endParaRPr lang="en-US" dirty="0"/>
          </a:p>
        </p:txBody>
      </p:sp>
      <p:sp>
        <p:nvSpPr>
          <p:cNvPr id="7" name="Footer Placeholder 6"/>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dirty="0" smtClean="0"/>
              <a:t>PART II THE CURRENT LEGISLATIVE PATCHWORK AND JUDICIAL REMEDIES AFFORDED AGAINST GLOBAL MELTDOWN</a:t>
            </a:r>
            <a:endParaRPr lang="en-US" sz="2400" dirty="0"/>
          </a:p>
        </p:txBody>
      </p:sp>
      <p:sp>
        <p:nvSpPr>
          <p:cNvPr id="3" name="Content Placeholder 2"/>
          <p:cNvSpPr>
            <a:spLocks noGrp="1"/>
          </p:cNvSpPr>
          <p:nvPr>
            <p:ph sz="quarter" idx="1"/>
          </p:nvPr>
        </p:nvSpPr>
        <p:spPr/>
        <p:txBody>
          <a:bodyPr>
            <a:normAutofit fontScale="70000" lnSpcReduction="20000"/>
          </a:bodyPr>
          <a:lstStyle/>
          <a:p>
            <a:pPr algn="just"/>
            <a:r>
              <a:rPr lang="en-US" dirty="0" smtClean="0"/>
              <a:t>DEBT ENFORCEMENT AND RECOVERY</a:t>
            </a:r>
          </a:p>
          <a:p>
            <a:pPr algn="just"/>
            <a:r>
              <a:rPr lang="en-US" dirty="0" smtClean="0"/>
              <a:t>S.6(1</a:t>
            </a:r>
            <a:r>
              <a:rPr lang="en-US" dirty="0" smtClean="0"/>
              <a:t>)(a) &amp; (c) of the Magistrate Court Laws of Lagos State </a:t>
            </a:r>
            <a:r>
              <a:rPr lang="en-US" dirty="0" smtClean="0"/>
              <a:t>as amended on </a:t>
            </a:r>
            <a:r>
              <a:rPr lang="en-US" dirty="0" smtClean="0"/>
              <a:t>civil jurisdiction of magistrates, </a:t>
            </a:r>
            <a:r>
              <a:rPr lang="en-US" dirty="0" smtClean="0"/>
              <a:t>commercial claims within the ambit of MC’s jurisdiction subject to a financial ceiling (in Lagos, the sum of N1Million for Chief Magistrate)</a:t>
            </a:r>
          </a:p>
          <a:p>
            <a:pPr algn="just"/>
            <a:r>
              <a:rPr lang="en-US" dirty="0" smtClean="0"/>
              <a:t>S272 of the 1999 CFRN, the general jurisdiction of the High Court</a:t>
            </a:r>
          </a:p>
          <a:p>
            <a:pPr algn="just"/>
            <a:r>
              <a:rPr lang="en-US" dirty="0" smtClean="0"/>
              <a:t>S251 </a:t>
            </a:r>
            <a:r>
              <a:rPr lang="en-US" dirty="0" smtClean="0"/>
              <a:t>(b) (d) and (e</a:t>
            </a:r>
            <a:r>
              <a:rPr lang="en-US" dirty="0" smtClean="0"/>
              <a:t>) </a:t>
            </a:r>
            <a:r>
              <a:rPr lang="en-US" dirty="0" smtClean="0"/>
              <a:t> </a:t>
            </a:r>
            <a:r>
              <a:rPr lang="en-US" sz="2800" dirty="0" smtClean="0"/>
              <a:t> of the 1999 </a:t>
            </a:r>
            <a:r>
              <a:rPr lang="en-US" sz="2800" dirty="0" smtClean="0"/>
              <a:t>CFRN vesting jurisdiction for any matter relating to Bankruptcy and corporate insolvency, see also S142 Bankruptcy Act of 1992</a:t>
            </a:r>
            <a:endParaRPr lang="en-US" sz="2800" dirty="0" smtClean="0"/>
          </a:p>
          <a:p>
            <a:pPr lvl="1" algn="just"/>
            <a:endParaRPr lang="en-US" dirty="0" smtClean="0"/>
          </a:p>
          <a:p>
            <a:pPr algn="just"/>
            <a:r>
              <a:rPr lang="en-US" dirty="0" smtClean="0"/>
              <a:t>INSOLVENCY SUPERVISION BY MAGISTRATE COURTS?</a:t>
            </a:r>
          </a:p>
          <a:p>
            <a:pPr lvl="1" algn="just"/>
            <a:r>
              <a:rPr lang="en-US" dirty="0" smtClean="0"/>
              <a:t>Order 20 Magistrate Court Rules: before </a:t>
            </a:r>
            <a:r>
              <a:rPr lang="en-US" dirty="0" smtClean="0"/>
              <a:t>or at the hearing of any proceedings, a Magistrate Court may suo motu or on application appoint a receiver over a </a:t>
            </a:r>
            <a:r>
              <a:rPr lang="en-US" b="1" dirty="0" smtClean="0"/>
              <a:t>partnership business</a:t>
            </a:r>
            <a:r>
              <a:rPr lang="en-US" dirty="0" smtClean="0"/>
              <a:t>. </a:t>
            </a:r>
            <a:endParaRPr lang="en-US" dirty="0" smtClean="0"/>
          </a:p>
          <a:p>
            <a:pPr lvl="1" algn="just"/>
            <a:r>
              <a:rPr lang="en-US" dirty="0" smtClean="0"/>
              <a:t>Legal implications of above having regard to powers of a receiver and nature of liability under a partnership. S393 CAMA and Schedule 11</a:t>
            </a:r>
          </a:p>
          <a:p>
            <a:pPr lvl="1" algn="just"/>
            <a:r>
              <a:rPr lang="en-US" dirty="0" smtClean="0"/>
              <a:t>Query: Will this rule cover receivership over business names?</a:t>
            </a:r>
            <a:endParaRPr lang="en-US" dirty="0" smtClean="0"/>
          </a:p>
          <a:p>
            <a:pPr lvl="1" algn="just"/>
            <a:endParaRPr lang="en-US" dirty="0" smtClean="0"/>
          </a:p>
          <a:p>
            <a:pPr lvl="1" algn="just"/>
            <a:endParaRPr lang="en-US" dirty="0" smtClean="0"/>
          </a:p>
        </p:txBody>
      </p:sp>
      <p:sp>
        <p:nvSpPr>
          <p:cNvPr id="4" name="Date Placeholder 3"/>
          <p:cNvSpPr>
            <a:spLocks noGrp="1"/>
          </p:cNvSpPr>
          <p:nvPr>
            <p:ph type="dt" sz="half" idx="14"/>
          </p:nvPr>
        </p:nvSpPr>
        <p:spPr/>
        <p:txBody>
          <a:bodyPr/>
          <a:lstStyle/>
          <a:p>
            <a:fld id="{9C42F0AB-D6AF-45FB-8C60-F5C1C3B97986}"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7</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PART II </a:t>
            </a:r>
            <a:r>
              <a:rPr lang="en-US" sz="3200" dirty="0" smtClean="0"/>
              <a:t>contd-…</a:t>
            </a:r>
            <a:r>
              <a:rPr lang="en-US" dirty="0" smtClean="0"/>
              <a:t>GENERAL </a:t>
            </a:r>
            <a:r>
              <a:rPr lang="en-US" dirty="0" smtClean="0"/>
              <a:t>CORPORATE INSOLVENCY LEGAL PATCHWORK</a:t>
            </a:r>
            <a:br>
              <a:rPr lang="en-US" dirty="0" smtClean="0"/>
            </a:br>
            <a:endParaRPr lang="en-US" dirty="0"/>
          </a:p>
        </p:txBody>
      </p:sp>
      <p:sp>
        <p:nvSpPr>
          <p:cNvPr id="3" name="Content Placeholder 2"/>
          <p:cNvSpPr>
            <a:spLocks noGrp="1"/>
          </p:cNvSpPr>
          <p:nvPr>
            <p:ph sz="quarter" idx="1"/>
          </p:nvPr>
        </p:nvSpPr>
        <p:spPr/>
        <p:txBody>
          <a:bodyPr>
            <a:normAutofit fontScale="92500"/>
          </a:bodyPr>
          <a:lstStyle/>
          <a:p>
            <a:pPr algn="just"/>
            <a:r>
              <a:rPr lang="en-US" dirty="0" smtClean="0"/>
              <a:t>REDISTRIBUTION OF ASSETS UNDER THE NORMAL LAW</a:t>
            </a:r>
          </a:p>
          <a:p>
            <a:pPr lvl="1" algn="just"/>
            <a:r>
              <a:rPr lang="en-US" dirty="0" smtClean="0"/>
              <a:t>a </a:t>
            </a:r>
            <a:r>
              <a:rPr lang="en-US" dirty="0" smtClean="0"/>
              <a:t>Direct Holding or Certificated Securities </a:t>
            </a:r>
            <a:r>
              <a:rPr lang="en-US" dirty="0" smtClean="0"/>
              <a:t>System. see Ss 79, 151, 152 on definition of membership to company. A host of other similar provisions in CAMA </a:t>
            </a:r>
          </a:p>
          <a:p>
            <a:pPr lvl="1" algn="just"/>
            <a:r>
              <a:rPr lang="en-US" dirty="0" smtClean="0"/>
              <a:t>A Dual insolvency system (individual and corporate)-</a:t>
            </a:r>
          </a:p>
          <a:p>
            <a:pPr lvl="2" algn="just"/>
            <a:r>
              <a:rPr lang="en-US" dirty="0" smtClean="0"/>
              <a:t>The </a:t>
            </a:r>
            <a:r>
              <a:rPr lang="en-US" dirty="0" smtClean="0"/>
              <a:t>Bankruptcy Act </a:t>
            </a:r>
            <a:r>
              <a:rPr lang="en-US" dirty="0" smtClean="0"/>
              <a:t>(No</a:t>
            </a:r>
            <a:r>
              <a:rPr lang="en-US" dirty="0" smtClean="0"/>
              <a:t>. 109 of 1992 (BA</a:t>
            </a:r>
            <a:r>
              <a:rPr lang="en-US" dirty="0" smtClean="0"/>
              <a:t>) </a:t>
            </a:r>
            <a:r>
              <a:rPr lang="en-US" dirty="0" smtClean="0"/>
              <a:t>please see </a:t>
            </a:r>
            <a:r>
              <a:rPr lang="en-US" dirty="0" smtClean="0"/>
              <a:t>S108;</a:t>
            </a:r>
          </a:p>
          <a:p>
            <a:pPr lvl="2" algn="just"/>
            <a:r>
              <a:rPr lang="en-US" dirty="0" smtClean="0"/>
              <a:t>The </a:t>
            </a:r>
            <a:r>
              <a:rPr lang="en-US" dirty="0" smtClean="0"/>
              <a:t>Company and Allied Matters Act (CAMA), cap C20, LFN, 2004 </a:t>
            </a:r>
            <a:r>
              <a:rPr lang="en-US" dirty="0" smtClean="0"/>
              <a:t>parts </a:t>
            </a:r>
            <a:r>
              <a:rPr lang="en-US" dirty="0" smtClean="0"/>
              <a:t>XIV to XVI); </a:t>
            </a:r>
            <a:r>
              <a:rPr lang="en-US" dirty="0" smtClean="0"/>
              <a:t>and </a:t>
            </a:r>
          </a:p>
          <a:p>
            <a:pPr lvl="2" algn="just"/>
            <a:r>
              <a:rPr lang="en-US" dirty="0" smtClean="0"/>
              <a:t>related </a:t>
            </a:r>
            <a:r>
              <a:rPr lang="en-US" dirty="0" smtClean="0"/>
              <a:t>subsidiary legislation, such as the Bankruptcy Rules of 1990 (BR) and the Companies Winding-up Rules 2001 (CWR</a:t>
            </a:r>
            <a:r>
              <a:rPr lang="en-US" dirty="0" smtClean="0"/>
              <a:t>).</a:t>
            </a:r>
          </a:p>
          <a:p>
            <a:pPr lvl="2" algn="just"/>
            <a:r>
              <a:rPr lang="en-US" dirty="0" smtClean="0"/>
              <a:t> Note Mergers </a:t>
            </a:r>
            <a:r>
              <a:rPr lang="en-US" dirty="0" smtClean="0"/>
              <a:t>&amp; Acquisition under ISA 2007: a type of insolvency process which involves a voluntary dissolution of the existing company(s) –and absorption of its liabilities- into a new entity </a:t>
            </a:r>
            <a:r>
              <a:rPr lang="en-US" b="1" dirty="0" smtClean="0"/>
              <a:t>without a voluntary formal process of winding-up (S122 (6) (d) ISA 2007). </a:t>
            </a:r>
            <a:endParaRPr lang="en-US" dirty="0" smtClean="0"/>
          </a:p>
          <a:p>
            <a:pPr algn="just"/>
            <a:endParaRPr lang="en-US" dirty="0"/>
          </a:p>
        </p:txBody>
      </p:sp>
      <p:sp>
        <p:nvSpPr>
          <p:cNvPr id="4" name="Date Placeholder 3"/>
          <p:cNvSpPr>
            <a:spLocks noGrp="1"/>
          </p:cNvSpPr>
          <p:nvPr>
            <p:ph type="dt" sz="half" idx="14"/>
          </p:nvPr>
        </p:nvSpPr>
        <p:spPr/>
        <p:txBody>
          <a:bodyPr/>
          <a:lstStyle/>
          <a:p>
            <a:fld id="{851B1880-0EEF-49D7-BEA6-B8FFBB109624}"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8</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PART II contd-…</a:t>
            </a:r>
            <a:r>
              <a:rPr lang="en-US" dirty="0" smtClean="0"/>
              <a:t>GENERAL CORPORATE INSOLVENCY LEGAL </a:t>
            </a:r>
            <a:r>
              <a:rPr lang="en-US" dirty="0" smtClean="0"/>
              <a:t>PATCHWORK</a:t>
            </a:r>
            <a:endParaRPr lang="en-US" dirty="0"/>
          </a:p>
        </p:txBody>
      </p:sp>
      <p:sp>
        <p:nvSpPr>
          <p:cNvPr id="3" name="Content Placeholder 2"/>
          <p:cNvSpPr>
            <a:spLocks noGrp="1"/>
          </p:cNvSpPr>
          <p:nvPr>
            <p:ph sz="quarter" idx="1"/>
          </p:nvPr>
        </p:nvSpPr>
        <p:spPr/>
        <p:txBody>
          <a:bodyPr/>
          <a:lstStyle/>
          <a:p>
            <a:pPr algn="just"/>
            <a:r>
              <a:rPr lang="en-US" dirty="0" smtClean="0"/>
              <a:t>STATUTORY PROVISIONS CREATING THE ORDER OF REDISTRIBUTION?</a:t>
            </a:r>
          </a:p>
          <a:p>
            <a:pPr algn="just">
              <a:buNone/>
            </a:pPr>
            <a:r>
              <a:rPr lang="en-US" dirty="0" smtClean="0"/>
              <a:t>	</a:t>
            </a:r>
            <a:r>
              <a:rPr lang="en-US" dirty="0" smtClean="0"/>
              <a:t>(see pyramid in next slide)</a:t>
            </a:r>
          </a:p>
          <a:p>
            <a:pPr lvl="1" algn="just"/>
            <a:r>
              <a:rPr lang="en-US" dirty="0" smtClean="0"/>
              <a:t>S. </a:t>
            </a:r>
            <a:r>
              <a:rPr lang="en-US" dirty="0" smtClean="0"/>
              <a:t>393 (1), </a:t>
            </a:r>
            <a:r>
              <a:rPr lang="en-US" dirty="0" smtClean="0"/>
              <a:t>(cost of receivership factored in realization of security for secured creditors )</a:t>
            </a:r>
          </a:p>
          <a:p>
            <a:pPr lvl="1" algn="just"/>
            <a:r>
              <a:rPr lang="en-US" dirty="0" smtClean="0"/>
              <a:t>S484 (liquidation expenses under winding up procedure, the highest priority), </a:t>
            </a:r>
          </a:p>
          <a:p>
            <a:pPr lvl="1" algn="just"/>
            <a:r>
              <a:rPr lang="en-US" dirty="0" smtClean="0"/>
              <a:t>S494 (the general rule on priority of interests) and </a:t>
            </a:r>
          </a:p>
          <a:p>
            <a:pPr lvl="1" algn="just"/>
            <a:r>
              <a:rPr lang="en-US" dirty="0" smtClean="0"/>
              <a:t>S495 (The exception under winding-up procedure context only: </a:t>
            </a:r>
            <a:r>
              <a:rPr lang="en-US" b="1" dirty="0" smtClean="0"/>
              <a:t>the concept of fraudulent preference</a:t>
            </a:r>
            <a:r>
              <a:rPr lang="en-US" dirty="0" smtClean="0"/>
              <a:t>) </a:t>
            </a:r>
            <a:endParaRPr lang="en-US" dirty="0"/>
          </a:p>
        </p:txBody>
      </p:sp>
      <p:sp>
        <p:nvSpPr>
          <p:cNvPr id="4" name="Date Placeholder 3"/>
          <p:cNvSpPr>
            <a:spLocks noGrp="1"/>
          </p:cNvSpPr>
          <p:nvPr>
            <p:ph type="dt" sz="half" idx="14"/>
          </p:nvPr>
        </p:nvSpPr>
        <p:spPr/>
        <p:txBody>
          <a:bodyPr/>
          <a:lstStyle/>
          <a:p>
            <a:fld id="{6C905F0A-D48E-471F-B57B-6B235D43F2BE}" type="datetime1">
              <a:rPr lang="en-US" smtClean="0"/>
              <a:t>4/8/2009</a:t>
            </a:fld>
            <a:endParaRPr lang="en-US" dirty="0"/>
          </a:p>
        </p:txBody>
      </p:sp>
      <p:sp>
        <p:nvSpPr>
          <p:cNvPr id="5" name="Slide Number Placeholder 4"/>
          <p:cNvSpPr>
            <a:spLocks noGrp="1"/>
          </p:cNvSpPr>
          <p:nvPr>
            <p:ph type="sldNum" sz="quarter" idx="15"/>
          </p:nvPr>
        </p:nvSpPr>
        <p:spPr/>
        <p:txBody>
          <a:bodyPr/>
          <a:lstStyle/>
          <a:p>
            <a:fld id="{BC4A3E50-C829-4AF7-B55E-CDA089586210}" type="slidenum">
              <a:rPr lang="en-US" smtClean="0"/>
              <a:t>9</a:t>
            </a:fld>
            <a:endParaRPr lang="en-US" dirty="0"/>
          </a:p>
        </p:txBody>
      </p:sp>
      <p:sp>
        <p:nvSpPr>
          <p:cNvPr id="6" name="Footer Placeholder 5"/>
          <p:cNvSpPr>
            <a:spLocks noGrp="1"/>
          </p:cNvSpPr>
          <p:nvPr>
            <p:ph type="ftr" sz="quarter" idx="16"/>
          </p:nvPr>
        </p:nvSpPr>
        <p:spPr/>
        <p:txBody>
          <a:bodyPr/>
          <a:lstStyle/>
          <a:p>
            <a:r>
              <a:rPr lang="en-US" dirty="0" smtClean="0"/>
              <a:t>PUNUKA Attorneys &amp; Solicitors               </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873</TotalTime>
  <Words>1645</Words>
  <Application>Microsoft Office PowerPoint</Application>
  <PresentationFormat>On-screen Show (4:3)</PresentationFormat>
  <Paragraphs>166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Oriel</vt:lpstr>
      <vt:lpstr>GLOBAL ECONOMIC MELTDOWN AND THE JUDICIARY</vt:lpstr>
      <vt:lpstr>TABLE OF CONTENT</vt:lpstr>
      <vt:lpstr>INTRODUCTION</vt:lpstr>
      <vt:lpstr>CAUSES AND EFFECTS OF GLOBAL MELTDOWN</vt:lpstr>
      <vt:lpstr>CAUSES AND EFFECTS OF GLOBAL MELTDOWN-CONTD…</vt:lpstr>
      <vt:lpstr>CAUSES AND EFFECTS OF GLOBAL MELTDOWN-CONTD…</vt:lpstr>
      <vt:lpstr>PART II THE CURRENT LEGISLATIVE PATCHWORK AND JUDICIAL REMEDIES AFFORDED AGAINST GLOBAL MELTDOWN</vt:lpstr>
      <vt:lpstr>PART II contd-…GENERAL CORPORATE INSOLVENCY LEGAL PATCHWORK </vt:lpstr>
      <vt:lpstr>PART II contd-…GENERAL CORPORATE INSOLVENCY LEGAL PATCHWORK</vt:lpstr>
      <vt:lpstr>PART II CONTD- THE COMPETING INTERESTS OF VARIOUS STAKEHOLDERS: THE PRIORITY RANKING RULE </vt:lpstr>
      <vt:lpstr>PART II CONTD- THE PROBLEM OF THE PRIORITY  RULE UNDER THE NORMAL LAW</vt:lpstr>
      <vt:lpstr>PART II CONTD- IMPERATIVE OF SPECIAL PROTECTION OF INVESTORS IN CAPITAL MARKET: SPECIAL INSOLVENCY LAW- THE ISA 2007 AND SEC REGULATIONS ON INTERMEDIARIES</vt:lpstr>
      <vt:lpstr>PART II CONTD- IMPERATIVE OF SPECIAL PROTECTION OF INVESTORS IN CAPITAL MARKET: SPECIAL INSOLVENCY LAW- THE ISA 2007 AND SEC REGULATIONS ON INTERMEDIARIES</vt:lpstr>
      <vt:lpstr>THOUGHTS ON ROLE AND RESPONSIBILITIES OF JUDICIARY IN THE FACE OF GLOBAL MELTDOWN</vt:lpstr>
      <vt:lpstr>THE PERSONAL LESSON FOR JUDICIAL OFFICERS: HOW TO MANAGE THEMSELVES (PERSONAL INCOME MANAGEMENT)</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Okorie Kalu</dc:creator>
  <cp:lastModifiedBy>Okorie Kalu</cp:lastModifiedBy>
  <cp:revision>35</cp:revision>
  <dcterms:created xsi:type="dcterms:W3CDTF">2009-04-07T18:27:22Z</dcterms:created>
  <dcterms:modified xsi:type="dcterms:W3CDTF">2009-04-08T09:00:35Z</dcterms:modified>
</cp:coreProperties>
</file>